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slides/slide76.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slides/slide7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slides/slide70.xml" ContentType="application/vnd.openxmlformats-officedocument.presentationml.slide+xml"/>
  <Override PartName="/ppt/slideLayouts/slideLayout13.xml" ContentType="application/vnd.openxmlformats-officedocument.presentationml.slideLayout+xml"/>
  <Override PartName="/ppt/theme/themeOverride1.xml" ContentType="application/vnd.openxmlformats-officedocument.themeOverr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9.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slides/slide77.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s/slide75.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slides/slide7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s/slide71.xml" ContentType="application/vnd.openxmlformats-officedocument.presentationml.slide+xml"/>
  <Override PartName="/ppt/slides/slide80.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8.xml" ContentType="application/vnd.openxmlformats-officedocument.presentationml.slide+xml"/>
  <Override PartName="/ppt/slides/slide49.xml" ContentType="application/vnd.openxmlformats-officedocument.presentationml.slide+xml"/>
  <Override PartName="/ppt/slides/slide69.xml" ContentType="application/vnd.openxmlformats-officedocument.presentationml.slide+xml"/>
  <Override PartName="/ppt/slides/slide78.xml" ContentType="application/vnd.openxmlformats-officedocument.presentationml.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s/slide81.xml" ContentType="application/vnd.openxmlformats-officedocument.presentationml.slide+xml"/>
  <Override PartName="/ppt/slideLayouts/slideLayout15.xml" ContentType="application/vnd.openxmlformats-officedocument.presentationml.slideLayout+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348" r:id="rId2"/>
    <p:sldId id="349" r:id="rId3"/>
    <p:sldId id="285" r:id="rId4"/>
    <p:sldId id="286" r:id="rId5"/>
    <p:sldId id="301" r:id="rId6"/>
    <p:sldId id="302" r:id="rId7"/>
    <p:sldId id="304" r:id="rId8"/>
    <p:sldId id="305" r:id="rId9"/>
    <p:sldId id="306" r:id="rId10"/>
    <p:sldId id="283" r:id="rId11"/>
    <p:sldId id="288" r:id="rId12"/>
    <p:sldId id="287" r:id="rId13"/>
    <p:sldId id="276" r:id="rId14"/>
    <p:sldId id="289" r:id="rId15"/>
    <p:sldId id="272" r:id="rId16"/>
    <p:sldId id="292" r:id="rId17"/>
    <p:sldId id="290" r:id="rId18"/>
    <p:sldId id="293" r:id="rId19"/>
    <p:sldId id="291" r:id="rId20"/>
    <p:sldId id="294" r:id="rId21"/>
    <p:sldId id="273" r:id="rId22"/>
    <p:sldId id="295" r:id="rId23"/>
    <p:sldId id="297" r:id="rId24"/>
    <p:sldId id="296" r:id="rId25"/>
    <p:sldId id="298" r:id="rId26"/>
    <p:sldId id="258" r:id="rId27"/>
    <p:sldId id="259" r:id="rId28"/>
    <p:sldId id="307" r:id="rId29"/>
    <p:sldId id="303" r:id="rId30"/>
    <p:sldId id="299" r:id="rId31"/>
    <p:sldId id="260" r:id="rId32"/>
    <p:sldId id="261" r:id="rId33"/>
    <p:sldId id="300" r:id="rId34"/>
    <p:sldId id="262" r:id="rId35"/>
    <p:sldId id="263" r:id="rId36"/>
    <p:sldId id="264" r:id="rId37"/>
    <p:sldId id="265" r:id="rId38"/>
    <p:sldId id="266" r:id="rId39"/>
    <p:sldId id="309" r:id="rId40"/>
    <p:sldId id="310" r:id="rId41"/>
    <p:sldId id="311" r:id="rId42"/>
    <p:sldId id="312" r:id="rId43"/>
    <p:sldId id="313" r:id="rId44"/>
    <p:sldId id="314" r:id="rId45"/>
    <p:sldId id="315" r:id="rId46"/>
    <p:sldId id="316" r:id="rId47"/>
    <p:sldId id="317" r:id="rId48"/>
    <p:sldId id="318" r:id="rId49"/>
    <p:sldId id="319" r:id="rId50"/>
    <p:sldId id="320" r:id="rId51"/>
    <p:sldId id="321" r:id="rId52"/>
    <p:sldId id="322" r:id="rId53"/>
    <p:sldId id="323" r:id="rId54"/>
    <p:sldId id="324" r:id="rId55"/>
    <p:sldId id="325" r:id="rId56"/>
    <p:sldId id="326" r:id="rId57"/>
    <p:sldId id="327" r:id="rId58"/>
    <p:sldId id="328" r:id="rId59"/>
    <p:sldId id="329" r:id="rId60"/>
    <p:sldId id="330" r:id="rId61"/>
    <p:sldId id="331" r:id="rId62"/>
    <p:sldId id="332" r:id="rId63"/>
    <p:sldId id="333" r:id="rId64"/>
    <p:sldId id="334" r:id="rId65"/>
    <p:sldId id="335" r:id="rId66"/>
    <p:sldId id="336" r:id="rId67"/>
    <p:sldId id="337" r:id="rId68"/>
    <p:sldId id="338" r:id="rId69"/>
    <p:sldId id="339" r:id="rId70"/>
    <p:sldId id="340" r:id="rId71"/>
    <p:sldId id="341" r:id="rId72"/>
    <p:sldId id="342" r:id="rId73"/>
    <p:sldId id="343" r:id="rId74"/>
    <p:sldId id="344" r:id="rId75"/>
    <p:sldId id="345" r:id="rId76"/>
    <p:sldId id="346" r:id="rId77"/>
    <p:sldId id="347" r:id="rId78"/>
    <p:sldId id="279" r:id="rId79"/>
    <p:sldId id="280" r:id="rId80"/>
    <p:sldId id="308" r:id="rId81"/>
    <p:sldId id="281" r:id="rId8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p:normalViewPr>
  <p:slideViewPr>
    <p:cSldViewPr snapToGrid="0">
      <p:cViewPr varScale="1">
        <p:scale>
          <a:sx n="68" d="100"/>
          <a:sy n="68" d="100"/>
        </p:scale>
        <p:origin x="-120" y="-21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png>
</file>

<file path=ppt/media/image30.jpeg>
</file>

<file path=ppt/media/image31.jpe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jpeg>
</file>

<file path=ppt/media/image40.jpeg>
</file>

<file path=ppt/media/image41.jpeg>
</file>

<file path=ppt/media/image42.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pPr/>
              <a:t>4/26/2024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pPr/>
              <a:t>4/26/2024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4/26/2024</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4/26/2024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hemeOverride" Target="../theme/themeOverride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image" Target="../media/image37.jpeg"/><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7.xml"/></Relationships>
</file>

<file path=ppt/slides/_rels/slide75.xml.rels><?xml version="1.0" encoding="UTF-8" standalone="yes"?>
<Relationships xmlns="http://schemas.openxmlformats.org/package/2006/relationships"><Relationship Id="rId2" Type="http://schemas.openxmlformats.org/officeDocument/2006/relationships/image" Target="../media/image40.jpeg"/><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62682" y="502637"/>
            <a:ext cx="4452330" cy="1481046"/>
          </a:xfrm>
          <a:prstGeom prst="rect">
            <a:avLst/>
          </a:prstGeom>
        </p:spPr>
        <p:txBody>
          <a:bodyPr vert="horz" wrap="square" lIns="0" tIns="120650" rIns="0" bIns="0" rtlCol="0">
            <a:spAutoFit/>
          </a:bodyPr>
          <a:lstStyle/>
          <a:p>
            <a:pPr algn="ctr">
              <a:lnSpc>
                <a:spcPct val="100000"/>
              </a:lnSpc>
              <a:spcBef>
                <a:spcPts val="950"/>
              </a:spcBef>
            </a:pPr>
            <a:r>
              <a:rPr sz="1200" dirty="0">
                <a:latin typeface="Times New Roman"/>
                <a:cs typeface="Times New Roman"/>
              </a:rPr>
              <a:t>A</a:t>
            </a:r>
            <a:r>
              <a:rPr sz="1200" spc="-35" dirty="0">
                <a:latin typeface="Times New Roman"/>
                <a:cs typeface="Times New Roman"/>
              </a:rPr>
              <a:t> </a:t>
            </a:r>
            <a:r>
              <a:rPr sz="1200" dirty="0">
                <a:latin typeface="Times New Roman"/>
                <a:cs typeface="Times New Roman"/>
              </a:rPr>
              <a:t>Project</a:t>
            </a:r>
            <a:r>
              <a:rPr sz="1200" spc="-35" dirty="0">
                <a:latin typeface="Times New Roman"/>
                <a:cs typeface="Times New Roman"/>
              </a:rPr>
              <a:t> </a:t>
            </a:r>
            <a:r>
              <a:rPr sz="1200" dirty="0">
                <a:latin typeface="Times New Roman"/>
                <a:cs typeface="Times New Roman"/>
              </a:rPr>
              <a:t>Report</a:t>
            </a:r>
            <a:r>
              <a:rPr sz="1200" spc="-30" dirty="0">
                <a:latin typeface="Times New Roman"/>
                <a:cs typeface="Times New Roman"/>
              </a:rPr>
              <a:t> </a:t>
            </a:r>
            <a:r>
              <a:rPr sz="1200" dirty="0">
                <a:latin typeface="Times New Roman"/>
                <a:cs typeface="Times New Roman"/>
              </a:rPr>
              <a:t>On</a:t>
            </a:r>
            <a:endParaRPr sz="1200">
              <a:latin typeface="Times New Roman"/>
              <a:cs typeface="Times New Roman"/>
            </a:endParaRPr>
          </a:p>
          <a:p>
            <a:pPr algn="ctr">
              <a:lnSpc>
                <a:spcPct val="100000"/>
              </a:lnSpc>
              <a:spcBef>
                <a:spcPts val="844"/>
              </a:spcBef>
            </a:pPr>
            <a:r>
              <a:rPr lang="en-US" sz="1200" b="1" spc="-5" dirty="0" smtClean="0">
                <a:latin typeface="Times New Roman"/>
                <a:cs typeface="Times New Roman"/>
              </a:rPr>
              <a:t>Food mania</a:t>
            </a:r>
            <a:endParaRPr sz="1200">
              <a:latin typeface="Times New Roman"/>
              <a:cs typeface="Times New Roman"/>
            </a:endParaRPr>
          </a:p>
          <a:p>
            <a:pPr algn="ctr">
              <a:lnSpc>
                <a:spcPct val="100000"/>
              </a:lnSpc>
              <a:spcBef>
                <a:spcPts val="850"/>
              </a:spcBef>
            </a:pPr>
            <a:r>
              <a:rPr sz="1200" dirty="0">
                <a:latin typeface="Times New Roman"/>
                <a:cs typeface="Times New Roman"/>
              </a:rPr>
              <a:t>Post-Graduation</a:t>
            </a:r>
            <a:endParaRPr sz="1200">
              <a:latin typeface="Times New Roman"/>
              <a:cs typeface="Times New Roman"/>
            </a:endParaRPr>
          </a:p>
          <a:p>
            <a:pPr marL="12700" marR="5080" algn="ctr">
              <a:lnSpc>
                <a:spcPct val="159000"/>
              </a:lnSpc>
            </a:pPr>
            <a:r>
              <a:rPr sz="1200" dirty="0">
                <a:latin typeface="Times New Roman"/>
                <a:cs typeface="Times New Roman"/>
              </a:rPr>
              <a:t>MCA / M. Sc. IT / Integrated M. Sc. IT </a:t>
            </a:r>
            <a:r>
              <a:rPr sz="1200" spc="5" dirty="0">
                <a:latin typeface="Times New Roman"/>
                <a:cs typeface="Times New Roman"/>
              </a:rPr>
              <a:t> </a:t>
            </a:r>
            <a:r>
              <a:rPr sz="1200" dirty="0">
                <a:latin typeface="Times New Roman"/>
                <a:cs typeface="Times New Roman"/>
              </a:rPr>
              <a:t>Silver</a:t>
            </a:r>
            <a:r>
              <a:rPr sz="1200" spc="-20" dirty="0">
                <a:latin typeface="Times New Roman"/>
                <a:cs typeface="Times New Roman"/>
              </a:rPr>
              <a:t> </a:t>
            </a:r>
            <a:r>
              <a:rPr sz="1200" dirty="0">
                <a:latin typeface="Times New Roman"/>
                <a:cs typeface="Times New Roman"/>
              </a:rPr>
              <a:t>Oak</a:t>
            </a:r>
            <a:r>
              <a:rPr sz="1200" spc="-20" dirty="0">
                <a:latin typeface="Times New Roman"/>
                <a:cs typeface="Times New Roman"/>
              </a:rPr>
              <a:t> </a:t>
            </a:r>
            <a:r>
              <a:rPr sz="1200" dirty="0">
                <a:latin typeface="Times New Roman"/>
                <a:cs typeface="Times New Roman"/>
              </a:rPr>
              <a:t>College</a:t>
            </a:r>
            <a:r>
              <a:rPr sz="1200" spc="-20" dirty="0">
                <a:latin typeface="Times New Roman"/>
                <a:cs typeface="Times New Roman"/>
              </a:rPr>
              <a:t> </a:t>
            </a:r>
            <a:r>
              <a:rPr sz="1200" dirty="0">
                <a:latin typeface="Times New Roman"/>
                <a:cs typeface="Times New Roman"/>
              </a:rPr>
              <a:t>of</a:t>
            </a:r>
            <a:r>
              <a:rPr sz="1200" spc="-20" dirty="0">
                <a:latin typeface="Times New Roman"/>
                <a:cs typeface="Times New Roman"/>
              </a:rPr>
              <a:t> </a:t>
            </a:r>
            <a:r>
              <a:rPr sz="1200" dirty="0">
                <a:latin typeface="Times New Roman"/>
                <a:cs typeface="Times New Roman"/>
              </a:rPr>
              <a:t>Computer</a:t>
            </a:r>
            <a:r>
              <a:rPr sz="1200" spc="-20" dirty="0">
                <a:latin typeface="Times New Roman"/>
                <a:cs typeface="Times New Roman"/>
              </a:rPr>
              <a:t> </a:t>
            </a:r>
            <a:r>
              <a:rPr sz="1200" dirty="0">
                <a:latin typeface="Times New Roman"/>
                <a:cs typeface="Times New Roman"/>
              </a:rPr>
              <a:t>Application</a:t>
            </a:r>
            <a:endParaRPr sz="1200">
              <a:latin typeface="Times New Roman"/>
              <a:cs typeface="Times New Roman"/>
            </a:endParaRPr>
          </a:p>
        </p:txBody>
      </p:sp>
      <p:sp>
        <p:nvSpPr>
          <p:cNvPr id="3" name="object 3"/>
          <p:cNvSpPr txBox="1"/>
          <p:nvPr/>
        </p:nvSpPr>
        <p:spPr>
          <a:xfrm>
            <a:off x="5437361" y="2436263"/>
            <a:ext cx="1303071" cy="197490"/>
          </a:xfrm>
          <a:prstGeom prst="rect">
            <a:avLst/>
          </a:prstGeom>
        </p:spPr>
        <p:txBody>
          <a:bodyPr vert="horz" wrap="square" lIns="0" tIns="12700" rIns="0" bIns="0" rtlCol="0">
            <a:spAutoFit/>
          </a:bodyPr>
          <a:lstStyle/>
          <a:p>
            <a:pPr marL="12700">
              <a:lnSpc>
                <a:spcPct val="100000"/>
              </a:lnSpc>
              <a:spcBef>
                <a:spcPts val="100"/>
              </a:spcBef>
            </a:pPr>
            <a:r>
              <a:rPr sz="1200" dirty="0">
                <a:latin typeface="Times New Roman"/>
                <a:cs typeface="Times New Roman"/>
              </a:rPr>
              <a:t>Submitted</a:t>
            </a:r>
            <a:r>
              <a:rPr sz="1200" spc="-75" dirty="0">
                <a:latin typeface="Times New Roman"/>
                <a:cs typeface="Times New Roman"/>
              </a:rPr>
              <a:t> </a:t>
            </a:r>
            <a:r>
              <a:rPr sz="1200" dirty="0">
                <a:latin typeface="Times New Roman"/>
                <a:cs typeface="Times New Roman"/>
              </a:rPr>
              <a:t>to</a:t>
            </a:r>
            <a:endParaRPr sz="1200">
              <a:latin typeface="Times New Roman"/>
              <a:cs typeface="Times New Roman"/>
            </a:endParaRPr>
          </a:p>
        </p:txBody>
      </p:sp>
      <p:sp>
        <p:nvSpPr>
          <p:cNvPr id="4" name="object 4"/>
          <p:cNvSpPr txBox="1"/>
          <p:nvPr/>
        </p:nvSpPr>
        <p:spPr>
          <a:xfrm>
            <a:off x="3862682" y="3161876"/>
            <a:ext cx="4452330" cy="600101"/>
          </a:xfrm>
          <a:prstGeom prst="rect">
            <a:avLst/>
          </a:prstGeom>
        </p:spPr>
        <p:txBody>
          <a:bodyPr vert="horz" wrap="square" lIns="0" tIns="120650" rIns="0" bIns="0" rtlCol="0">
            <a:spAutoFit/>
          </a:bodyPr>
          <a:lstStyle/>
          <a:p>
            <a:pPr algn="ctr">
              <a:lnSpc>
                <a:spcPct val="100000"/>
              </a:lnSpc>
              <a:spcBef>
                <a:spcPts val="950"/>
              </a:spcBef>
            </a:pPr>
            <a:r>
              <a:rPr sz="1200" dirty="0">
                <a:latin typeface="Times New Roman"/>
                <a:cs typeface="Times New Roman"/>
              </a:rPr>
              <a:t>Department</a:t>
            </a:r>
            <a:r>
              <a:rPr sz="1200" spc="-50" dirty="0">
                <a:latin typeface="Times New Roman"/>
                <a:cs typeface="Times New Roman"/>
              </a:rPr>
              <a:t>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Masters</a:t>
            </a:r>
            <a:endParaRPr sz="1200">
              <a:latin typeface="Times New Roman"/>
              <a:cs typeface="Times New Roman"/>
            </a:endParaRPr>
          </a:p>
          <a:p>
            <a:pPr marL="12700" marR="5080" algn="ctr">
              <a:lnSpc>
                <a:spcPct val="159000"/>
              </a:lnSpc>
            </a:pPr>
            <a:r>
              <a:rPr sz="1200" dirty="0">
                <a:latin typeface="Times New Roman"/>
                <a:cs typeface="Times New Roman"/>
              </a:rPr>
              <a:t>Silver</a:t>
            </a:r>
            <a:r>
              <a:rPr sz="1200" spc="-20" dirty="0">
                <a:latin typeface="Times New Roman"/>
                <a:cs typeface="Times New Roman"/>
              </a:rPr>
              <a:t> </a:t>
            </a:r>
            <a:r>
              <a:rPr sz="1200" dirty="0">
                <a:latin typeface="Times New Roman"/>
                <a:cs typeface="Times New Roman"/>
              </a:rPr>
              <a:t>Oak</a:t>
            </a:r>
            <a:r>
              <a:rPr sz="1200" spc="-20" dirty="0">
                <a:latin typeface="Times New Roman"/>
                <a:cs typeface="Times New Roman"/>
              </a:rPr>
              <a:t> </a:t>
            </a:r>
            <a:r>
              <a:rPr sz="1200" dirty="0">
                <a:latin typeface="Times New Roman"/>
                <a:cs typeface="Times New Roman"/>
              </a:rPr>
              <a:t>College</a:t>
            </a:r>
            <a:r>
              <a:rPr sz="1200" spc="-20" dirty="0">
                <a:latin typeface="Times New Roman"/>
                <a:cs typeface="Times New Roman"/>
              </a:rPr>
              <a:t> </a:t>
            </a:r>
            <a:r>
              <a:rPr sz="1200" dirty="0">
                <a:latin typeface="Times New Roman"/>
                <a:cs typeface="Times New Roman"/>
              </a:rPr>
              <a:t>of</a:t>
            </a:r>
            <a:r>
              <a:rPr sz="1200" spc="-20" dirty="0">
                <a:latin typeface="Times New Roman"/>
                <a:cs typeface="Times New Roman"/>
              </a:rPr>
              <a:t> </a:t>
            </a:r>
            <a:r>
              <a:rPr sz="1200" dirty="0">
                <a:latin typeface="Times New Roman"/>
                <a:cs typeface="Times New Roman"/>
              </a:rPr>
              <a:t>Computer</a:t>
            </a:r>
            <a:r>
              <a:rPr sz="1200" spc="-20" dirty="0">
                <a:latin typeface="Times New Roman"/>
                <a:cs typeface="Times New Roman"/>
              </a:rPr>
              <a:t> </a:t>
            </a:r>
            <a:r>
              <a:rPr sz="1200" dirty="0">
                <a:latin typeface="Times New Roman"/>
                <a:cs typeface="Times New Roman"/>
              </a:rPr>
              <a:t>Application </a:t>
            </a:r>
            <a:r>
              <a:rPr sz="1200" spc="-290" dirty="0">
                <a:latin typeface="Times New Roman"/>
                <a:cs typeface="Times New Roman"/>
              </a:rPr>
              <a:t> </a:t>
            </a:r>
            <a:r>
              <a:rPr sz="1200" dirty="0">
                <a:latin typeface="Times New Roman"/>
                <a:cs typeface="Times New Roman"/>
              </a:rPr>
              <a:t>Silver</a:t>
            </a:r>
            <a:r>
              <a:rPr sz="1200" spc="-5" dirty="0">
                <a:latin typeface="Times New Roman"/>
                <a:cs typeface="Times New Roman"/>
              </a:rPr>
              <a:t> </a:t>
            </a:r>
            <a:r>
              <a:rPr sz="1200" dirty="0">
                <a:latin typeface="Times New Roman"/>
                <a:cs typeface="Times New Roman"/>
              </a:rPr>
              <a:t>Oak</a:t>
            </a:r>
            <a:r>
              <a:rPr sz="1200" spc="-5" dirty="0">
                <a:latin typeface="Times New Roman"/>
                <a:cs typeface="Times New Roman"/>
              </a:rPr>
              <a:t> </a:t>
            </a:r>
            <a:r>
              <a:rPr sz="1200" dirty="0">
                <a:latin typeface="Times New Roman"/>
                <a:cs typeface="Times New Roman"/>
              </a:rPr>
              <a:t>University</a:t>
            </a:r>
            <a:endParaRPr sz="1200">
              <a:latin typeface="Times New Roman"/>
              <a:cs typeface="Times New Roman"/>
            </a:endParaRPr>
          </a:p>
        </p:txBody>
      </p:sp>
      <p:sp>
        <p:nvSpPr>
          <p:cNvPr id="5" name="object 5"/>
          <p:cNvSpPr txBox="1"/>
          <p:nvPr/>
        </p:nvSpPr>
        <p:spPr>
          <a:xfrm>
            <a:off x="1452404" y="5281950"/>
            <a:ext cx="2380099" cy="730969"/>
          </a:xfrm>
          <a:prstGeom prst="rect">
            <a:avLst/>
          </a:prstGeom>
        </p:spPr>
        <p:txBody>
          <a:bodyPr vert="horz" wrap="square" lIns="0" tIns="12700" rIns="0" bIns="0" rtlCol="0">
            <a:spAutoFit/>
          </a:bodyPr>
          <a:lstStyle/>
          <a:p>
            <a:pPr marL="12700">
              <a:lnSpc>
                <a:spcPts val="1410"/>
              </a:lnSpc>
              <a:spcBef>
                <a:spcPts val="100"/>
              </a:spcBef>
            </a:pPr>
            <a:r>
              <a:rPr sz="1200" dirty="0">
                <a:latin typeface="Times New Roman"/>
                <a:cs typeface="Times New Roman"/>
              </a:rPr>
              <a:t>Submitted</a:t>
            </a:r>
            <a:r>
              <a:rPr sz="1200" spc="-45" dirty="0">
                <a:latin typeface="Times New Roman"/>
                <a:cs typeface="Times New Roman"/>
              </a:rPr>
              <a:t> </a:t>
            </a:r>
            <a:r>
              <a:rPr sz="1200" dirty="0">
                <a:latin typeface="Times New Roman"/>
                <a:cs typeface="Times New Roman"/>
              </a:rPr>
              <a:t>By:</a:t>
            </a:r>
            <a:endParaRPr sz="1200">
              <a:latin typeface="Times New Roman"/>
              <a:cs typeface="Times New Roman"/>
            </a:endParaRPr>
          </a:p>
          <a:p>
            <a:pPr marL="12700">
              <a:lnSpc>
                <a:spcPts val="1380"/>
              </a:lnSpc>
            </a:pPr>
            <a:r>
              <a:rPr lang="en-US" sz="1200" dirty="0" err="1" smtClean="0">
                <a:latin typeface="Times New Roman"/>
                <a:cs typeface="Times New Roman"/>
              </a:rPr>
              <a:t>Tejas</a:t>
            </a:r>
            <a:r>
              <a:rPr lang="en-US" sz="1200" dirty="0" smtClean="0">
                <a:latin typeface="Times New Roman"/>
                <a:cs typeface="Times New Roman"/>
              </a:rPr>
              <a:t> gangani-2304070200012</a:t>
            </a:r>
          </a:p>
          <a:p>
            <a:pPr marL="12700">
              <a:lnSpc>
                <a:spcPts val="1380"/>
              </a:lnSpc>
            </a:pPr>
            <a:r>
              <a:rPr lang="en-US" sz="1200" dirty="0" err="1" smtClean="0">
                <a:latin typeface="Times New Roman"/>
                <a:cs typeface="Times New Roman"/>
              </a:rPr>
              <a:t>Moxesh</a:t>
            </a:r>
            <a:r>
              <a:rPr lang="en-US" sz="1200" dirty="0" smtClean="0">
                <a:latin typeface="Times New Roman"/>
                <a:cs typeface="Times New Roman"/>
              </a:rPr>
              <a:t> shah-2304070200049</a:t>
            </a:r>
          </a:p>
          <a:p>
            <a:pPr marL="12700">
              <a:lnSpc>
                <a:spcPts val="1380"/>
              </a:lnSpc>
            </a:pPr>
            <a:r>
              <a:rPr lang="en-US" sz="1200" dirty="0" err="1" smtClean="0">
                <a:latin typeface="Times New Roman"/>
                <a:cs typeface="Times New Roman"/>
              </a:rPr>
              <a:t>Drashti</a:t>
            </a:r>
            <a:r>
              <a:rPr lang="en-US" sz="1200" dirty="0" smtClean="0">
                <a:latin typeface="Times New Roman"/>
                <a:cs typeface="Times New Roman"/>
              </a:rPr>
              <a:t> raval-2304070200046</a:t>
            </a:r>
            <a:endParaRPr sz="1200">
              <a:latin typeface="Times New Roman"/>
              <a:cs typeface="Times New Roman"/>
            </a:endParaRPr>
          </a:p>
        </p:txBody>
      </p:sp>
      <p:sp>
        <p:nvSpPr>
          <p:cNvPr id="6" name="object 6"/>
          <p:cNvSpPr txBox="1"/>
          <p:nvPr/>
        </p:nvSpPr>
        <p:spPr>
          <a:xfrm>
            <a:off x="7343839" y="5281950"/>
            <a:ext cx="3334389" cy="743152"/>
          </a:xfrm>
          <a:prstGeom prst="rect">
            <a:avLst/>
          </a:prstGeom>
        </p:spPr>
        <p:txBody>
          <a:bodyPr vert="horz" wrap="square" lIns="0" tIns="24765" rIns="0" bIns="0" rtlCol="0">
            <a:spAutoFit/>
          </a:bodyPr>
          <a:lstStyle/>
          <a:p>
            <a:pPr marL="12700" marR="656590">
              <a:lnSpc>
                <a:spcPts val="1380"/>
              </a:lnSpc>
              <a:spcBef>
                <a:spcPts val="195"/>
              </a:spcBef>
            </a:pPr>
            <a:r>
              <a:rPr sz="1200" dirty="0">
                <a:latin typeface="Times New Roman"/>
                <a:cs typeface="Times New Roman"/>
              </a:rPr>
              <a:t>Under</a:t>
            </a:r>
            <a:r>
              <a:rPr sz="1200" spc="-35" dirty="0">
                <a:latin typeface="Times New Roman"/>
                <a:cs typeface="Times New Roman"/>
              </a:rPr>
              <a:t> </a:t>
            </a:r>
            <a:r>
              <a:rPr sz="1200" dirty="0">
                <a:latin typeface="Times New Roman"/>
                <a:cs typeface="Times New Roman"/>
              </a:rPr>
              <a:t>the</a:t>
            </a:r>
            <a:r>
              <a:rPr sz="1200" spc="-35" dirty="0">
                <a:latin typeface="Times New Roman"/>
                <a:cs typeface="Times New Roman"/>
              </a:rPr>
              <a:t> </a:t>
            </a:r>
            <a:r>
              <a:rPr sz="1200" dirty="0">
                <a:latin typeface="Times New Roman"/>
                <a:cs typeface="Times New Roman"/>
              </a:rPr>
              <a:t>Guidance</a:t>
            </a:r>
            <a:r>
              <a:rPr sz="1200" spc="-30" dirty="0">
                <a:latin typeface="Times New Roman"/>
                <a:cs typeface="Times New Roman"/>
              </a:rPr>
              <a:t> </a:t>
            </a:r>
            <a:r>
              <a:rPr sz="1200" dirty="0">
                <a:latin typeface="Times New Roman"/>
                <a:cs typeface="Times New Roman"/>
              </a:rPr>
              <a:t>of </a:t>
            </a:r>
            <a:r>
              <a:rPr sz="1200" spc="-285" dirty="0">
                <a:latin typeface="Times New Roman"/>
                <a:cs typeface="Times New Roman"/>
              </a:rPr>
              <a:t> </a:t>
            </a:r>
            <a:r>
              <a:rPr sz="1200">
                <a:latin typeface="Times New Roman"/>
                <a:cs typeface="Times New Roman"/>
              </a:rPr>
              <a:t>Faculty</a:t>
            </a:r>
            <a:r>
              <a:rPr sz="1200" spc="-10">
                <a:latin typeface="Times New Roman"/>
                <a:cs typeface="Times New Roman"/>
              </a:rPr>
              <a:t> </a:t>
            </a:r>
            <a:r>
              <a:rPr lang="en-US" sz="1200" spc="-10" dirty="0" err="1" smtClean="0">
                <a:latin typeface="Times New Roman"/>
                <a:cs typeface="Times New Roman"/>
              </a:rPr>
              <a:t>Unnati</a:t>
            </a:r>
            <a:r>
              <a:rPr lang="en-US" sz="1200" spc="-10" dirty="0" smtClean="0">
                <a:latin typeface="Times New Roman"/>
                <a:cs typeface="Times New Roman"/>
              </a:rPr>
              <a:t> Ma’am</a:t>
            </a:r>
            <a:endParaRPr sz="1200">
              <a:latin typeface="Times New Roman"/>
              <a:cs typeface="Times New Roman"/>
            </a:endParaRPr>
          </a:p>
          <a:p>
            <a:pPr marL="12700">
              <a:lnSpc>
                <a:spcPts val="1380"/>
              </a:lnSpc>
            </a:pPr>
            <a:r>
              <a:rPr sz="1200" dirty="0">
                <a:latin typeface="Times New Roman"/>
                <a:cs typeface="Times New Roman"/>
              </a:rPr>
              <a:t>Department</a:t>
            </a:r>
            <a:r>
              <a:rPr sz="1200" spc="-30" dirty="0">
                <a:latin typeface="Times New Roman"/>
                <a:cs typeface="Times New Roman"/>
              </a:rPr>
              <a:t> </a:t>
            </a:r>
            <a:r>
              <a:rPr sz="1200" dirty="0">
                <a:latin typeface="Times New Roman"/>
                <a:cs typeface="Times New Roman"/>
              </a:rPr>
              <a:t>of</a:t>
            </a:r>
            <a:r>
              <a:rPr sz="1200" spc="-30" dirty="0">
                <a:latin typeface="Times New Roman"/>
                <a:cs typeface="Times New Roman"/>
              </a:rPr>
              <a:t> </a:t>
            </a:r>
            <a:r>
              <a:rPr sz="1200" dirty="0">
                <a:latin typeface="Times New Roman"/>
                <a:cs typeface="Times New Roman"/>
              </a:rPr>
              <a:t>Masters</a:t>
            </a:r>
            <a:endParaRPr sz="1200">
              <a:latin typeface="Times New Roman"/>
              <a:cs typeface="Times New Roman"/>
            </a:endParaRPr>
          </a:p>
          <a:p>
            <a:pPr marL="12700">
              <a:lnSpc>
                <a:spcPts val="1410"/>
              </a:lnSpc>
            </a:pPr>
            <a:r>
              <a:rPr sz="1200" dirty="0">
                <a:latin typeface="Times New Roman"/>
                <a:cs typeface="Times New Roman"/>
              </a:rPr>
              <a:t>College</a:t>
            </a:r>
            <a:r>
              <a:rPr sz="1200" spc="-30" dirty="0">
                <a:latin typeface="Times New Roman"/>
                <a:cs typeface="Times New Roman"/>
              </a:rPr>
              <a:t> </a:t>
            </a:r>
            <a:r>
              <a:rPr sz="1200" dirty="0">
                <a:latin typeface="Times New Roman"/>
                <a:cs typeface="Times New Roman"/>
              </a:rPr>
              <a:t>of</a:t>
            </a:r>
            <a:r>
              <a:rPr sz="1200" spc="-30" dirty="0">
                <a:latin typeface="Times New Roman"/>
                <a:cs typeface="Times New Roman"/>
              </a:rPr>
              <a:t> </a:t>
            </a:r>
            <a:r>
              <a:rPr sz="1200" dirty="0">
                <a:latin typeface="Times New Roman"/>
                <a:cs typeface="Times New Roman"/>
              </a:rPr>
              <a:t>Computer</a:t>
            </a:r>
            <a:r>
              <a:rPr sz="1200" spc="-30" dirty="0">
                <a:latin typeface="Times New Roman"/>
                <a:cs typeface="Times New Roman"/>
              </a:rPr>
              <a:t> </a:t>
            </a:r>
            <a:r>
              <a:rPr sz="1200" dirty="0">
                <a:latin typeface="Times New Roman"/>
                <a:cs typeface="Times New Roman"/>
              </a:rPr>
              <a:t>Application</a:t>
            </a:r>
            <a:endParaRPr sz="1200">
              <a:latin typeface="Times New Roman"/>
              <a:cs typeface="Times New Roman"/>
            </a:endParaRPr>
          </a:p>
        </p:txBody>
      </p:sp>
      <p:pic>
        <p:nvPicPr>
          <p:cNvPr id="7" name="object 7"/>
          <p:cNvPicPr/>
          <p:nvPr/>
        </p:nvPicPr>
        <p:blipFill>
          <a:blip r:embed="rId2" cstate="print"/>
          <a:stretch>
            <a:fillRect/>
          </a:stretch>
        </p:blipFill>
        <p:spPr>
          <a:xfrm>
            <a:off x="3894644" y="2649563"/>
            <a:ext cx="4387893" cy="5009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77334" y="326571"/>
            <a:ext cx="8596668" cy="927463"/>
          </a:xfrm>
        </p:spPr>
        <p:txBody>
          <a:bodyPr>
            <a:normAutofit/>
          </a:bodyPr>
          <a:lstStyle/>
          <a:p>
            <a:pPr algn="ctr"/>
            <a:r>
              <a:rPr lang="en-IN" sz="4000" dirty="0" smtClean="0"/>
              <a:t>What is a DFD?</a:t>
            </a:r>
            <a:endParaRPr lang="en-IN" sz="4000" dirty="0"/>
          </a:p>
        </p:txBody>
      </p:sp>
      <p:sp>
        <p:nvSpPr>
          <p:cNvPr id="5" name="Content Placeholder 4"/>
          <p:cNvSpPr>
            <a:spLocks noGrp="1"/>
          </p:cNvSpPr>
          <p:nvPr>
            <p:ph idx="1"/>
          </p:nvPr>
        </p:nvSpPr>
        <p:spPr>
          <a:xfrm>
            <a:off x="677334" y="1476104"/>
            <a:ext cx="8596668" cy="5290456"/>
          </a:xfrm>
        </p:spPr>
        <p:txBody>
          <a:bodyPr>
            <a:normAutofit/>
          </a:bodyPr>
          <a:lstStyle/>
          <a:p>
            <a:pPr marL="0" lvl="0" indent="0" algn="just">
              <a:spcBef>
                <a:spcPts val="0"/>
              </a:spcBef>
              <a:buClr>
                <a:schemeClr val="dk1"/>
              </a:buClr>
              <a:buSzPts val="2000"/>
              <a:buNone/>
            </a:pPr>
            <a:r>
              <a:rPr lang="en-US" sz="2400" b="1" dirty="0">
                <a:solidFill>
                  <a:schemeClr val="dk1"/>
                </a:solidFill>
                <a:latin typeface="Arial"/>
                <a:ea typeface="Arial"/>
                <a:cs typeface="Arial"/>
                <a:sym typeface="Arial"/>
              </a:rPr>
              <a:t>A data flow diagram (DFD) is a graphical representation of the "flow" of data through an information system, modelling its process aspects. A DFD is often used as a preliminary step to create an overview of the system without going into great detail. </a:t>
            </a:r>
            <a:endParaRPr lang="en-US" sz="2400" dirty="0">
              <a:solidFill>
                <a:schemeClr val="dk1"/>
              </a:solidFill>
              <a:latin typeface="Arial"/>
              <a:ea typeface="Arial"/>
              <a:cs typeface="Arial"/>
              <a:sym typeface="Arial"/>
            </a:endParaRPr>
          </a:p>
          <a:p>
            <a:pPr marL="0" lvl="0" indent="0">
              <a:spcBef>
                <a:spcPts val="0"/>
              </a:spcBef>
              <a:buNone/>
            </a:pPr>
            <a:endParaRPr lang="en-US" dirty="0" smtClean="0">
              <a:solidFill>
                <a:schemeClr val="dk1"/>
              </a:solidFill>
              <a:latin typeface="Arial"/>
              <a:ea typeface="Arial"/>
              <a:cs typeface="Arial"/>
              <a:sym typeface="Arial"/>
            </a:endParaRPr>
          </a:p>
          <a:p>
            <a:pPr marL="0" lvl="0" indent="0">
              <a:spcBef>
                <a:spcPts val="0"/>
              </a:spcBef>
              <a:buNone/>
            </a:pPr>
            <a:endParaRPr lang="en-US" dirty="0">
              <a:solidFill>
                <a:schemeClr val="dk1"/>
              </a:solidFill>
              <a:latin typeface="Arial"/>
              <a:ea typeface="Arial"/>
              <a:cs typeface="Arial"/>
              <a:sym typeface="Arial"/>
            </a:endParaRPr>
          </a:p>
          <a:p>
            <a:pPr marL="0" lvl="0" indent="0" algn="ctr">
              <a:spcBef>
                <a:spcPts val="0"/>
              </a:spcBef>
              <a:buNone/>
            </a:pPr>
            <a:r>
              <a:rPr lang="en-US" dirty="0" err="1" smtClean="0">
                <a:solidFill>
                  <a:schemeClr val="dk1"/>
                </a:solidFill>
                <a:latin typeface="Arial"/>
                <a:ea typeface="Arial"/>
                <a:cs typeface="Arial"/>
                <a:sym typeface="Arial"/>
              </a:rPr>
              <a:t>Gftftftftftfttftftftyffy</a:t>
            </a:r>
            <a:endParaRPr lang="en-US" dirty="0" smtClean="0">
              <a:solidFill>
                <a:schemeClr val="dk1"/>
              </a:solidFill>
              <a:latin typeface="Arial"/>
              <a:ea typeface="Arial"/>
              <a:cs typeface="Arial"/>
              <a:sym typeface="Arial"/>
            </a:endParaRPr>
          </a:p>
          <a:p>
            <a:pPr marL="0" lvl="0" indent="0" algn="ctr">
              <a:spcBef>
                <a:spcPts val="0"/>
              </a:spcBef>
              <a:buNone/>
            </a:pPr>
            <a:endParaRPr lang="en-US" dirty="0">
              <a:solidFill>
                <a:schemeClr val="dk1"/>
              </a:solidFill>
              <a:latin typeface="Arial"/>
              <a:ea typeface="Arial"/>
              <a:cs typeface="Arial"/>
              <a:sym typeface="Arial"/>
            </a:endParaRPr>
          </a:p>
          <a:p>
            <a:pPr marL="0" lvl="0" indent="0" algn="ctr">
              <a:spcBef>
                <a:spcPts val="0"/>
              </a:spcBef>
              <a:buNone/>
            </a:pPr>
            <a:endParaRPr lang="en-US" dirty="0" smtClean="0">
              <a:solidFill>
                <a:schemeClr val="dk1"/>
              </a:solidFill>
              <a:latin typeface="Arial"/>
              <a:ea typeface="Arial"/>
              <a:cs typeface="Arial"/>
              <a:sym typeface="Arial"/>
            </a:endParaRPr>
          </a:p>
          <a:p>
            <a:pPr marL="0" indent="0" algn="ctr">
              <a:spcBef>
                <a:spcPts val="0"/>
              </a:spcBef>
              <a:buNone/>
            </a:pPr>
            <a:r>
              <a:rPr lang="en-US" dirty="0" smtClean="0">
                <a:solidFill>
                  <a:schemeClr val="tx1"/>
                </a:solidFill>
                <a:sym typeface="Arial"/>
              </a:rPr>
              <a:t>   </a:t>
            </a:r>
            <a:endParaRPr lang="en-US" dirty="0">
              <a:solidFill>
                <a:schemeClr val="tx1"/>
              </a:solidFill>
            </a:endParaRPr>
          </a:p>
          <a:p>
            <a:pPr marL="0" lvl="0" indent="0" algn="ctr">
              <a:spcBef>
                <a:spcPts val="0"/>
              </a:spcBef>
              <a:buNone/>
            </a:pPr>
            <a:endParaRPr lang="en-US" dirty="0">
              <a:solidFill>
                <a:schemeClr val="dk1"/>
              </a:solidFill>
              <a:latin typeface="Arial"/>
              <a:ea typeface="Arial"/>
              <a:cs typeface="Arial"/>
              <a:sym typeface="Arial"/>
            </a:endParaRPr>
          </a:p>
        </p:txBody>
      </p:sp>
      <p:sp>
        <p:nvSpPr>
          <p:cNvPr id="6" name="Google Shape;282;p35">
            <a:extLst>
              <a:ext uri="{FF2B5EF4-FFF2-40B4-BE49-F238E27FC236}">
                <a16:creationId xmlns:a16="http://schemas.microsoft.com/office/drawing/2014/main" xmlns="" id="{D192088A-BB96-4D34-B6DE-E2E5B7C3A5D8}"/>
              </a:ext>
            </a:extLst>
          </p:cNvPr>
          <p:cNvSpPr txBox="1"/>
          <p:nvPr/>
        </p:nvSpPr>
        <p:spPr>
          <a:xfrm>
            <a:off x="2455518" y="3696951"/>
            <a:ext cx="5040300" cy="848762"/>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619D9D"/>
              </a:buClr>
              <a:buSzPts val="3200"/>
              <a:buFont typeface="Arial"/>
              <a:buNone/>
            </a:pPr>
            <a:r>
              <a:rPr lang="en-US" sz="3200" i="0" u="none" dirty="0">
                <a:ln w="0"/>
                <a:solidFill>
                  <a:schemeClr val="accent1"/>
                </a:solidFill>
                <a:effectLst>
                  <a:outerShdw blurRad="38100" dist="25400" dir="5400000" algn="ctr" rotWithShape="0">
                    <a:srgbClr val="6E747A">
                      <a:alpha val="43000"/>
                    </a:srgbClr>
                  </a:outerShdw>
                </a:effectLst>
                <a:latin typeface="Arial"/>
                <a:ea typeface="Arial"/>
                <a:cs typeface="Arial"/>
                <a:sym typeface="Arial"/>
              </a:rPr>
              <a:t>Level’s of DFD </a:t>
            </a:r>
            <a:endParaRPr dirty="0">
              <a:ln w="0"/>
              <a:solidFill>
                <a:schemeClr val="accent1"/>
              </a:solidFill>
              <a:effectLst>
                <a:outerShdw blurRad="38100" dist="25400" dir="5400000" algn="ctr" rotWithShape="0">
                  <a:srgbClr val="6E747A">
                    <a:alpha val="43000"/>
                  </a:srgbClr>
                </a:outerShdw>
              </a:effectLst>
            </a:endParaRPr>
          </a:p>
        </p:txBody>
      </p:sp>
      <p:sp>
        <p:nvSpPr>
          <p:cNvPr id="7" name="Google Shape;283;p35">
            <a:extLst>
              <a:ext uri="{FF2B5EF4-FFF2-40B4-BE49-F238E27FC236}">
                <a16:creationId xmlns:a16="http://schemas.microsoft.com/office/drawing/2014/main" xmlns="" id="{ABCBA713-A1D9-466A-B1D7-C7782497BC54}"/>
              </a:ext>
            </a:extLst>
          </p:cNvPr>
          <p:cNvSpPr txBox="1"/>
          <p:nvPr/>
        </p:nvSpPr>
        <p:spPr>
          <a:xfrm>
            <a:off x="2563094" y="4784699"/>
            <a:ext cx="4553688" cy="5286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marR="0" lvl="0" indent="-342900" algn="ctr" rtl="0">
              <a:lnSpc>
                <a:spcPct val="100000"/>
              </a:lnSpc>
              <a:spcBef>
                <a:spcPts val="0"/>
              </a:spcBef>
              <a:spcAft>
                <a:spcPts val="0"/>
              </a:spcAft>
              <a:buClr>
                <a:schemeClr val="dk2"/>
              </a:buClr>
              <a:buSzPts val="2000"/>
              <a:buFont typeface="Noto Sans Symbols"/>
              <a:buChar char="❑"/>
            </a:pPr>
            <a:r>
              <a:rPr lang="en-US" sz="2800" b="0" i="0" u="none" dirty="0">
                <a:solidFill>
                  <a:schemeClr val="tx1"/>
                </a:solidFill>
                <a:sym typeface="Arial"/>
              </a:rPr>
              <a:t>0 </a:t>
            </a:r>
            <a:r>
              <a:rPr lang="en-US" sz="2800" b="0" i="0" u="none" dirty="0" smtClean="0">
                <a:solidFill>
                  <a:schemeClr val="tx1"/>
                </a:solidFill>
                <a:sym typeface="Arial"/>
              </a:rPr>
              <a:t>level </a:t>
            </a:r>
            <a:r>
              <a:rPr lang="en-US" sz="2800" b="0" i="0" u="none" dirty="0">
                <a:solidFill>
                  <a:schemeClr val="tx1"/>
                </a:solidFill>
                <a:sym typeface="Arial"/>
              </a:rPr>
              <a:t>(Context level</a:t>
            </a:r>
            <a:r>
              <a:rPr lang="en-US" sz="2800" b="0" i="0" u="none" dirty="0" smtClean="0">
                <a:solidFill>
                  <a:schemeClr val="tx1"/>
                </a:solidFill>
                <a:sym typeface="Arial"/>
              </a:rPr>
              <a:t>)           </a:t>
            </a:r>
            <a:endParaRPr sz="2800" dirty="0">
              <a:solidFill>
                <a:schemeClr val="tx1"/>
              </a:solidFill>
            </a:endParaRPr>
          </a:p>
        </p:txBody>
      </p:sp>
      <p:sp>
        <p:nvSpPr>
          <p:cNvPr id="8" name="Google Shape;283;p35">
            <a:extLst>
              <a:ext uri="{FF2B5EF4-FFF2-40B4-BE49-F238E27FC236}">
                <a16:creationId xmlns:a16="http://schemas.microsoft.com/office/drawing/2014/main" xmlns="" id="{ABCBA713-A1D9-466A-B1D7-C7782497BC54}"/>
              </a:ext>
            </a:extLst>
          </p:cNvPr>
          <p:cNvSpPr txBox="1"/>
          <p:nvPr/>
        </p:nvSpPr>
        <p:spPr>
          <a:xfrm>
            <a:off x="2563094" y="5313299"/>
            <a:ext cx="4553688" cy="5286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marR="0" lvl="0" indent="-342900" algn="ctr" rtl="0">
              <a:lnSpc>
                <a:spcPct val="100000"/>
              </a:lnSpc>
              <a:spcBef>
                <a:spcPts val="0"/>
              </a:spcBef>
              <a:spcAft>
                <a:spcPts val="0"/>
              </a:spcAft>
              <a:buClr>
                <a:schemeClr val="dk2"/>
              </a:buClr>
              <a:buSzPts val="2000"/>
              <a:buFont typeface="Noto Sans Symbols"/>
              <a:buChar char="❑"/>
            </a:pPr>
            <a:r>
              <a:rPr lang="en-US" sz="2800" dirty="0" smtClean="0">
                <a:solidFill>
                  <a:schemeClr val="tx1"/>
                </a:solidFill>
              </a:rPr>
              <a:t>1st</a:t>
            </a:r>
            <a:r>
              <a:rPr lang="en-US" sz="2800" b="0" i="0" u="none" dirty="0" smtClean="0">
                <a:solidFill>
                  <a:schemeClr val="tx1"/>
                </a:solidFill>
                <a:sym typeface="Arial"/>
              </a:rPr>
              <a:t> </a:t>
            </a:r>
            <a:r>
              <a:rPr lang="en-US" sz="2800" b="0" i="0" u="none" dirty="0">
                <a:solidFill>
                  <a:schemeClr val="tx1"/>
                </a:solidFill>
                <a:sym typeface="Arial"/>
              </a:rPr>
              <a:t>level </a:t>
            </a:r>
            <a:r>
              <a:rPr lang="en-US" sz="2800" b="0" i="0" u="none" dirty="0" smtClean="0">
                <a:solidFill>
                  <a:schemeClr val="tx1"/>
                </a:solidFill>
                <a:sym typeface="Arial"/>
              </a:rPr>
              <a:t>(</a:t>
            </a:r>
            <a:r>
              <a:rPr lang="en-US" sz="2800" dirty="0" smtClean="0">
                <a:solidFill>
                  <a:schemeClr val="tx1"/>
                </a:solidFill>
              </a:rPr>
              <a:t>First</a:t>
            </a:r>
            <a:r>
              <a:rPr lang="en-US" sz="2800" b="0" i="0" u="none" dirty="0" smtClean="0">
                <a:solidFill>
                  <a:schemeClr val="tx1"/>
                </a:solidFill>
                <a:sym typeface="Arial"/>
              </a:rPr>
              <a:t> </a:t>
            </a:r>
            <a:r>
              <a:rPr lang="en-US" sz="2800" b="0" i="0" u="none" dirty="0">
                <a:solidFill>
                  <a:schemeClr val="tx1"/>
                </a:solidFill>
                <a:sym typeface="Arial"/>
              </a:rPr>
              <a:t>level</a:t>
            </a:r>
            <a:r>
              <a:rPr lang="en-US" sz="2800" b="0" i="0" u="none" dirty="0" smtClean="0">
                <a:solidFill>
                  <a:schemeClr val="tx1"/>
                </a:solidFill>
                <a:sym typeface="Arial"/>
              </a:rPr>
              <a:t>)     </a:t>
            </a:r>
            <a:endParaRPr sz="2800" dirty="0">
              <a:solidFill>
                <a:schemeClr val="tx1"/>
              </a:solidFill>
            </a:endParaRPr>
          </a:p>
        </p:txBody>
      </p:sp>
      <p:sp>
        <p:nvSpPr>
          <p:cNvPr id="9" name="Google Shape;283;p35">
            <a:extLst>
              <a:ext uri="{FF2B5EF4-FFF2-40B4-BE49-F238E27FC236}">
                <a16:creationId xmlns:a16="http://schemas.microsoft.com/office/drawing/2014/main" xmlns="" id="{ABCBA713-A1D9-466A-B1D7-C7782497BC54}"/>
              </a:ext>
            </a:extLst>
          </p:cNvPr>
          <p:cNvSpPr txBox="1"/>
          <p:nvPr/>
        </p:nvSpPr>
        <p:spPr>
          <a:xfrm>
            <a:off x="2563094" y="5841899"/>
            <a:ext cx="4553688" cy="528600"/>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marR="0" lvl="0" indent="-342900" algn="ctr" rtl="0">
              <a:lnSpc>
                <a:spcPct val="100000"/>
              </a:lnSpc>
              <a:spcBef>
                <a:spcPts val="0"/>
              </a:spcBef>
              <a:spcAft>
                <a:spcPts val="0"/>
              </a:spcAft>
              <a:buClr>
                <a:schemeClr val="dk2"/>
              </a:buClr>
              <a:buSzPts val="2000"/>
              <a:buFont typeface="Noto Sans Symbols"/>
              <a:buChar char="❑"/>
            </a:pPr>
            <a:r>
              <a:rPr lang="en-US" sz="2800" dirty="0" smtClean="0">
                <a:solidFill>
                  <a:schemeClr val="tx1"/>
                </a:solidFill>
              </a:rPr>
              <a:t>2nd</a:t>
            </a:r>
            <a:r>
              <a:rPr lang="en-US" sz="2800" b="0" i="0" u="none" dirty="0" smtClean="0">
                <a:solidFill>
                  <a:schemeClr val="tx1"/>
                </a:solidFill>
                <a:sym typeface="Arial"/>
              </a:rPr>
              <a:t> </a:t>
            </a:r>
            <a:r>
              <a:rPr lang="en-US" sz="2800" b="0" i="0" u="none" dirty="0">
                <a:solidFill>
                  <a:schemeClr val="tx1"/>
                </a:solidFill>
                <a:sym typeface="Arial"/>
              </a:rPr>
              <a:t>level </a:t>
            </a:r>
            <a:r>
              <a:rPr lang="en-US" sz="2800" b="0" i="0" u="none" dirty="0" smtClean="0">
                <a:solidFill>
                  <a:schemeClr val="tx1"/>
                </a:solidFill>
                <a:sym typeface="Arial"/>
              </a:rPr>
              <a:t>(</a:t>
            </a:r>
            <a:r>
              <a:rPr lang="en-US" sz="2800" dirty="0" smtClean="0">
                <a:solidFill>
                  <a:schemeClr val="tx1"/>
                </a:solidFill>
              </a:rPr>
              <a:t>Second</a:t>
            </a:r>
            <a:r>
              <a:rPr lang="en-US" sz="2800" b="0" i="0" u="none" dirty="0" smtClean="0">
                <a:solidFill>
                  <a:schemeClr val="tx1"/>
                </a:solidFill>
                <a:sym typeface="Arial"/>
              </a:rPr>
              <a:t> </a:t>
            </a:r>
            <a:r>
              <a:rPr lang="en-US" sz="2800" b="0" i="0" u="none" dirty="0">
                <a:solidFill>
                  <a:schemeClr val="tx1"/>
                </a:solidFill>
                <a:sym typeface="Arial"/>
              </a:rPr>
              <a:t>level)   </a:t>
            </a:r>
            <a:endParaRPr sz="2800" dirty="0">
              <a:solidFill>
                <a:schemeClr val="tx1"/>
              </a:solidFill>
            </a:endParaRPr>
          </a:p>
        </p:txBody>
      </p:sp>
    </p:spTree>
    <p:extLst>
      <p:ext uri="{BB962C8B-B14F-4D97-AF65-F5344CB8AC3E}">
        <p14:creationId xmlns:p14="http://schemas.microsoft.com/office/powerpoint/2010/main" xmlns="" val="21155072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AF8E41B-B158-44B0-903F-024A8674D20B}"/>
              </a:ext>
            </a:extLst>
          </p:cNvPr>
          <p:cNvSpPr/>
          <p:nvPr/>
        </p:nvSpPr>
        <p:spPr>
          <a:xfrm>
            <a:off x="1788115" y="168883"/>
            <a:ext cx="7643439" cy="923330"/>
          </a:xfrm>
          <a:prstGeom prst="rect">
            <a:avLst/>
          </a:prstGeom>
          <a:noFill/>
          <a:ln>
            <a:solidFill>
              <a:srgbClr val="002060"/>
            </a:solidFill>
          </a:ln>
        </p:spPr>
        <p:txBody>
          <a:bodyPr wrap="none" lIns="91440" tIns="45720" rIns="91440" bIns="45720">
            <a:spAutoFit/>
          </a:bodyPr>
          <a:lstStyle/>
          <a:p>
            <a:pPr algn="ctr"/>
            <a:r>
              <a:rPr lang="en-US" sz="5400" b="1"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Symbols</a:t>
            </a: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sz="5400" b="1" dirty="0">
                <a:ln w="9525">
                  <a:solidFill>
                    <a:schemeClr val="bg1"/>
                  </a:solidFill>
                  <a:prstDash val="solid"/>
                </a:ln>
                <a:solidFill>
                  <a:schemeClr val="accent1"/>
                </a:solidFill>
                <a:effectLst>
                  <a:outerShdw blurRad="12700" dist="38100" dir="2700000" algn="tl" rotWithShape="0">
                    <a:schemeClr val="accent5">
                      <a:lumMod val="60000"/>
                      <a:lumOff val="40000"/>
                    </a:schemeClr>
                  </a:outerShdw>
                </a:effectLst>
              </a:rPr>
              <a:t>&amp; Description:</a:t>
            </a:r>
          </a:p>
        </p:txBody>
      </p:sp>
      <p:graphicFrame>
        <p:nvGraphicFramePr>
          <p:cNvPr id="4" name="Table 3">
            <a:extLst>
              <a:ext uri="{FF2B5EF4-FFF2-40B4-BE49-F238E27FC236}">
                <a16:creationId xmlns:a16="http://schemas.microsoft.com/office/drawing/2014/main" xmlns="" id="{AB05B170-2F2E-4DB0-AF7F-065AB137B196}"/>
              </a:ext>
            </a:extLst>
          </p:cNvPr>
          <p:cNvGraphicFramePr>
            <a:graphicFrameLocks noGrp="1"/>
          </p:cNvGraphicFramePr>
          <p:nvPr>
            <p:extLst/>
          </p:nvPr>
        </p:nvGraphicFramePr>
        <p:xfrm>
          <a:off x="2190206" y="1878875"/>
          <a:ext cx="6096000" cy="3708400"/>
        </p:xfrm>
        <a:graphic>
          <a:graphicData uri="http://schemas.openxmlformats.org/drawingml/2006/table">
            <a:tbl>
              <a:tblPr firstRow="1" bandRow="1">
                <a:tableStyleId>{7DF18680-E054-41AD-8BC1-D1AEF772440D}</a:tableStyleId>
              </a:tblPr>
              <a:tblGrid>
                <a:gridCol w="3048000">
                  <a:extLst>
                    <a:ext uri="{9D8B030D-6E8A-4147-A177-3AD203B41FA5}">
                      <a16:colId xmlns:a16="http://schemas.microsoft.com/office/drawing/2014/main" xmlns="" val="2314175788"/>
                    </a:ext>
                  </a:extLst>
                </a:gridCol>
                <a:gridCol w="3048000">
                  <a:extLst>
                    <a:ext uri="{9D8B030D-6E8A-4147-A177-3AD203B41FA5}">
                      <a16:colId xmlns:a16="http://schemas.microsoft.com/office/drawing/2014/main" xmlns="" val="3270585546"/>
                    </a:ext>
                  </a:extLst>
                </a:gridCol>
              </a:tblGrid>
              <a:tr h="741680">
                <a:tc>
                  <a:txBody>
                    <a:bodyPr/>
                    <a:lstStyle/>
                    <a:p>
                      <a:pPr algn="ctr"/>
                      <a:r>
                        <a:rPr kumimoji="0" lang="en-US" sz="2400" b="1" kern="1200" dirty="0">
                          <a:solidFill>
                            <a:schemeClr val="lt1"/>
                          </a:solidFill>
                          <a:effectLst/>
                          <a:latin typeface="+mn-lt"/>
                          <a:ea typeface="+mn-ea"/>
                          <a:cs typeface="+mn-cs"/>
                        </a:rPr>
                        <a:t>Symbol</a:t>
                      </a:r>
                      <a:endParaRPr lang="en-US" sz="2400" dirty="0"/>
                    </a:p>
                  </a:txBody>
                  <a:tcPr>
                    <a:solidFill>
                      <a:schemeClr val="accent2"/>
                    </a:solidFill>
                  </a:tcPr>
                </a:tc>
                <a:tc>
                  <a:txBody>
                    <a:bodyPr/>
                    <a:lstStyle/>
                    <a:p>
                      <a:pPr algn="ctr"/>
                      <a:r>
                        <a:rPr kumimoji="0" lang="en-US" sz="2400" b="1" kern="1200" dirty="0">
                          <a:solidFill>
                            <a:schemeClr val="lt1"/>
                          </a:solidFill>
                          <a:effectLst/>
                          <a:latin typeface="+mn-lt"/>
                          <a:ea typeface="+mn-ea"/>
                          <a:cs typeface="+mn-cs"/>
                        </a:rPr>
                        <a:t>Description</a:t>
                      </a:r>
                      <a:endParaRPr lang="en-US" sz="2400" dirty="0"/>
                    </a:p>
                  </a:txBody>
                  <a:tcPr>
                    <a:solidFill>
                      <a:schemeClr val="accent2"/>
                    </a:solidFill>
                  </a:tcPr>
                </a:tc>
                <a:extLst>
                  <a:ext uri="{0D108BD9-81ED-4DB2-BD59-A6C34878D82A}">
                    <a16:rowId xmlns:a16="http://schemas.microsoft.com/office/drawing/2014/main" xmlns="" val="3754286260"/>
                  </a:ext>
                </a:extLst>
              </a:tr>
              <a:tr h="741680">
                <a:tc>
                  <a:txBody>
                    <a:bodyPr/>
                    <a:lstStyle/>
                    <a:p>
                      <a:pPr algn="ctr"/>
                      <a:endParaRPr lang="en-US" dirty="0"/>
                    </a:p>
                  </a:txBody>
                  <a:tcPr/>
                </a:tc>
                <a:tc>
                  <a:txBody>
                    <a:bodyPr/>
                    <a:lstStyle/>
                    <a:p>
                      <a:pPr algn="ctr"/>
                      <a:r>
                        <a:rPr kumimoji="0" lang="en-US" sz="1800" kern="1200" dirty="0">
                          <a:solidFill>
                            <a:schemeClr val="dk1"/>
                          </a:solidFill>
                          <a:effectLst/>
                          <a:latin typeface="+mn-lt"/>
                          <a:ea typeface="+mn-ea"/>
                          <a:cs typeface="+mn-cs"/>
                        </a:rPr>
                        <a:t>Process</a:t>
                      </a:r>
                      <a:endParaRPr lang="en-US" dirty="0"/>
                    </a:p>
                  </a:txBody>
                  <a:tcPr/>
                </a:tc>
                <a:extLst>
                  <a:ext uri="{0D108BD9-81ED-4DB2-BD59-A6C34878D82A}">
                    <a16:rowId xmlns:a16="http://schemas.microsoft.com/office/drawing/2014/main" xmlns="" val="187494868"/>
                  </a:ext>
                </a:extLst>
              </a:tr>
              <a:tr h="741680">
                <a:tc>
                  <a:txBody>
                    <a:bodyPr/>
                    <a:lstStyle/>
                    <a:p>
                      <a:pPr algn="ctr"/>
                      <a:endParaRPr lang="en-US" dirty="0"/>
                    </a:p>
                  </a:txBody>
                  <a:tcPr/>
                </a:tc>
                <a:tc>
                  <a:txBody>
                    <a:bodyPr/>
                    <a:lstStyle/>
                    <a:p>
                      <a:pPr algn="ctr"/>
                      <a:r>
                        <a:rPr kumimoji="0" lang="en-US" sz="1800" kern="1200" dirty="0">
                          <a:solidFill>
                            <a:schemeClr val="dk1"/>
                          </a:solidFill>
                          <a:effectLst/>
                          <a:latin typeface="+mn-lt"/>
                          <a:ea typeface="+mn-ea"/>
                          <a:cs typeface="+mn-cs"/>
                        </a:rPr>
                        <a:t>External Entity</a:t>
                      </a:r>
                      <a:endParaRPr lang="en-US" dirty="0"/>
                    </a:p>
                  </a:txBody>
                  <a:tcPr/>
                </a:tc>
                <a:extLst>
                  <a:ext uri="{0D108BD9-81ED-4DB2-BD59-A6C34878D82A}">
                    <a16:rowId xmlns:a16="http://schemas.microsoft.com/office/drawing/2014/main" xmlns="" val="2097469506"/>
                  </a:ext>
                </a:extLst>
              </a:tr>
              <a:tr h="741680">
                <a:tc>
                  <a:txBody>
                    <a:bodyPr/>
                    <a:lstStyle/>
                    <a:p>
                      <a:pPr algn="ctr"/>
                      <a:endParaRPr lang="en-US" dirty="0" smtClean="0"/>
                    </a:p>
                    <a:p>
                      <a:pPr algn="ctr"/>
                      <a:endParaRPr lang="en-US" dirty="0"/>
                    </a:p>
                  </a:txBody>
                  <a:tcPr/>
                </a:tc>
                <a:tc>
                  <a:txBody>
                    <a:bodyPr/>
                    <a:lstStyle/>
                    <a:p>
                      <a:pPr algn="ctr"/>
                      <a:r>
                        <a:rPr kumimoji="0" lang="en-US" sz="1800" kern="1200" dirty="0">
                          <a:solidFill>
                            <a:schemeClr val="dk1"/>
                          </a:solidFill>
                          <a:effectLst/>
                          <a:latin typeface="+mn-lt"/>
                          <a:ea typeface="+mn-ea"/>
                          <a:cs typeface="+mn-cs"/>
                        </a:rPr>
                        <a:t>Data  Store</a:t>
                      </a:r>
                      <a:endParaRPr lang="en-US" dirty="0"/>
                    </a:p>
                  </a:txBody>
                  <a:tcPr/>
                </a:tc>
                <a:extLst>
                  <a:ext uri="{0D108BD9-81ED-4DB2-BD59-A6C34878D82A}">
                    <a16:rowId xmlns:a16="http://schemas.microsoft.com/office/drawing/2014/main" xmlns="" val="1332690716"/>
                  </a:ext>
                </a:extLst>
              </a:tr>
              <a:tr h="741680">
                <a:tc>
                  <a:txBody>
                    <a:bodyPr/>
                    <a:lstStyle/>
                    <a:p>
                      <a:pPr algn="ctr"/>
                      <a:endParaRPr lang="en-US" dirty="0"/>
                    </a:p>
                  </a:txBody>
                  <a:tcPr/>
                </a:tc>
                <a:tc>
                  <a:txBody>
                    <a:bodyPr/>
                    <a:lstStyle/>
                    <a:p>
                      <a:pPr algn="ctr"/>
                      <a:r>
                        <a:rPr kumimoji="0" lang="en-US" sz="1800" kern="1200" dirty="0">
                          <a:solidFill>
                            <a:schemeClr val="dk1"/>
                          </a:solidFill>
                          <a:effectLst/>
                          <a:latin typeface="+mn-lt"/>
                          <a:ea typeface="+mn-ea"/>
                          <a:cs typeface="+mn-cs"/>
                        </a:rPr>
                        <a:t>Data Flow</a:t>
                      </a:r>
                      <a:endParaRPr lang="en-US" dirty="0"/>
                    </a:p>
                  </a:txBody>
                  <a:tcPr/>
                </a:tc>
                <a:extLst>
                  <a:ext uri="{0D108BD9-81ED-4DB2-BD59-A6C34878D82A}">
                    <a16:rowId xmlns:a16="http://schemas.microsoft.com/office/drawing/2014/main" xmlns="" val="454014702"/>
                  </a:ext>
                </a:extLst>
              </a:tr>
            </a:tbl>
          </a:graphicData>
        </a:graphic>
      </p:graphicFrame>
      <p:sp>
        <p:nvSpPr>
          <p:cNvPr id="5" name="Oval 4"/>
          <p:cNvSpPr/>
          <p:nvPr/>
        </p:nvSpPr>
        <p:spPr>
          <a:xfrm>
            <a:off x="3043646" y="2704012"/>
            <a:ext cx="1018903" cy="522514"/>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3043646" y="3497943"/>
            <a:ext cx="1162594" cy="47026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Connector 12"/>
          <p:cNvCxnSpPr/>
          <p:nvPr/>
        </p:nvCxnSpPr>
        <p:spPr>
          <a:xfrm flipH="1">
            <a:off x="3056709" y="4297680"/>
            <a:ext cx="1005840" cy="130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3056709" y="4611189"/>
            <a:ext cx="1005840" cy="1306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043646" y="5212080"/>
            <a:ext cx="1162594" cy="1306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xmlns="" val="38192254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93F1365-D17B-4DD3-A7A1-C814733ADB26}"/>
              </a:ext>
            </a:extLst>
          </p:cNvPr>
          <p:cNvSpPr/>
          <p:nvPr/>
        </p:nvSpPr>
        <p:spPr>
          <a:xfrm>
            <a:off x="1914919" y="2348880"/>
            <a:ext cx="9571018" cy="923330"/>
          </a:xfrm>
          <a:prstGeom prst="rect">
            <a:avLst/>
          </a:prstGeom>
        </p:spPr>
        <p:txBody>
          <a:bodyPr wrap="none">
            <a:spAutoFit/>
          </a:bodyPr>
          <a:lstStyle/>
          <a:p>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Context(0th) Level Diagram :</a:t>
            </a:r>
          </a:p>
        </p:txBody>
      </p:sp>
      <p:sp>
        <p:nvSpPr>
          <p:cNvPr id="3" name="Right Arrow 5">
            <a:extLst>
              <a:ext uri="{FF2B5EF4-FFF2-40B4-BE49-F238E27FC236}">
                <a16:creationId xmlns:a16="http://schemas.microsoft.com/office/drawing/2014/main" xmlns="" id="{AE42D96D-4C08-4C55-9C21-9577D75B1E82}"/>
              </a:ext>
            </a:extLst>
          </p:cNvPr>
          <p:cNvSpPr/>
          <p:nvPr/>
        </p:nvSpPr>
        <p:spPr>
          <a:xfrm>
            <a:off x="9525000" y="3711155"/>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40333751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339635" y="182563"/>
            <a:ext cx="10463348" cy="6362700"/>
          </a:xfrm>
        </p:spPr>
      </p:pic>
    </p:spTree>
    <p:extLst>
      <p:ext uri="{BB962C8B-B14F-4D97-AF65-F5344CB8AC3E}">
        <p14:creationId xmlns:p14="http://schemas.microsoft.com/office/powerpoint/2010/main" xmlns="" val="12052434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7EBA435-06B1-4468-8FCC-9AB9EF7696B5}"/>
              </a:ext>
            </a:extLst>
          </p:cNvPr>
          <p:cNvSpPr/>
          <p:nvPr/>
        </p:nvSpPr>
        <p:spPr>
          <a:xfrm>
            <a:off x="4655841" y="1556793"/>
            <a:ext cx="2530821" cy="1015663"/>
          </a:xfrm>
          <a:prstGeom prst="rect">
            <a:avLst/>
          </a:prstGeom>
        </p:spPr>
        <p:txBody>
          <a:bodyPr wrap="squar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ADMIN</a:t>
            </a:r>
          </a:p>
        </p:txBody>
      </p:sp>
      <p:sp>
        <p:nvSpPr>
          <p:cNvPr id="3" name="Rectangle 2">
            <a:extLst>
              <a:ext uri="{FF2B5EF4-FFF2-40B4-BE49-F238E27FC236}">
                <a16:creationId xmlns:a16="http://schemas.microsoft.com/office/drawing/2014/main" xmlns="" id="{61B7958F-A6CB-44FC-B22E-A084CD9C9912}"/>
              </a:ext>
            </a:extLst>
          </p:cNvPr>
          <p:cNvSpPr/>
          <p:nvPr/>
        </p:nvSpPr>
        <p:spPr>
          <a:xfrm>
            <a:off x="2796059" y="2572456"/>
            <a:ext cx="6599884"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st</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Level diagram:</a:t>
            </a:r>
          </a:p>
        </p:txBody>
      </p:sp>
      <p:sp>
        <p:nvSpPr>
          <p:cNvPr id="4" name="Right Arrow 5">
            <a:extLst>
              <a:ext uri="{FF2B5EF4-FFF2-40B4-BE49-F238E27FC236}">
                <a16:creationId xmlns:a16="http://schemas.microsoft.com/office/drawing/2014/main" xmlns="" id="{1CB41150-0A43-4FC3-B77D-C9185785BBA8}"/>
              </a:ext>
            </a:extLst>
          </p:cNvPr>
          <p:cNvSpPr/>
          <p:nvPr/>
        </p:nvSpPr>
        <p:spPr>
          <a:xfrm>
            <a:off x="9525000" y="3711155"/>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24401680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248194" y="274320"/>
            <a:ext cx="9261566" cy="6453051"/>
          </a:xfrm>
        </p:spPr>
      </p:pic>
    </p:spTree>
    <p:extLst>
      <p:ext uri="{BB962C8B-B14F-4D97-AF65-F5344CB8AC3E}">
        <p14:creationId xmlns:p14="http://schemas.microsoft.com/office/powerpoint/2010/main" xmlns="" val="34756950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7EBA435-06B1-4468-8FCC-9AB9EF7696B5}"/>
              </a:ext>
            </a:extLst>
          </p:cNvPr>
          <p:cNvSpPr/>
          <p:nvPr/>
        </p:nvSpPr>
        <p:spPr>
          <a:xfrm>
            <a:off x="3579223" y="1556793"/>
            <a:ext cx="4297679" cy="1015663"/>
          </a:xfrm>
          <a:prstGeom prst="rect">
            <a:avLst/>
          </a:prstGeom>
        </p:spPr>
        <p:txBody>
          <a:bodyPr wrap="square">
            <a:spAutoFit/>
          </a:bodyPr>
          <a:lstStyle/>
          <a:p>
            <a:pPr algn="ctr"/>
            <a:r>
              <a:rPr lang="en-US"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CONSUMER</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3" name="Rectangle 2">
            <a:extLst>
              <a:ext uri="{FF2B5EF4-FFF2-40B4-BE49-F238E27FC236}">
                <a16:creationId xmlns:a16="http://schemas.microsoft.com/office/drawing/2014/main" xmlns="" id="{61B7958F-A6CB-44FC-B22E-A084CD9C9912}"/>
              </a:ext>
            </a:extLst>
          </p:cNvPr>
          <p:cNvSpPr/>
          <p:nvPr/>
        </p:nvSpPr>
        <p:spPr>
          <a:xfrm>
            <a:off x="2796059" y="2572456"/>
            <a:ext cx="6599884"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st</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Level diagram:</a:t>
            </a:r>
          </a:p>
        </p:txBody>
      </p:sp>
      <p:sp>
        <p:nvSpPr>
          <p:cNvPr id="4" name="Right Arrow 5">
            <a:extLst>
              <a:ext uri="{FF2B5EF4-FFF2-40B4-BE49-F238E27FC236}">
                <a16:creationId xmlns:a16="http://schemas.microsoft.com/office/drawing/2014/main" xmlns="" id="{1CB41150-0A43-4FC3-B77D-C9185785BBA8}"/>
              </a:ext>
            </a:extLst>
          </p:cNvPr>
          <p:cNvSpPr/>
          <p:nvPr/>
        </p:nvSpPr>
        <p:spPr>
          <a:xfrm>
            <a:off x="9525000" y="3711155"/>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1397092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274320" y="261938"/>
            <a:ext cx="9000309" cy="6400800"/>
          </a:xfrm>
        </p:spPr>
      </p:pic>
    </p:spTree>
    <p:extLst>
      <p:ext uri="{BB962C8B-B14F-4D97-AF65-F5344CB8AC3E}">
        <p14:creationId xmlns:p14="http://schemas.microsoft.com/office/powerpoint/2010/main" xmlns="" val="377682367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7EBA435-06B1-4468-8FCC-9AB9EF7696B5}"/>
              </a:ext>
            </a:extLst>
          </p:cNvPr>
          <p:cNvSpPr/>
          <p:nvPr/>
        </p:nvSpPr>
        <p:spPr>
          <a:xfrm>
            <a:off x="3108960" y="1556793"/>
            <a:ext cx="5303519" cy="1938992"/>
          </a:xfrm>
          <a:prstGeom prst="rect">
            <a:avLst/>
          </a:prstGeom>
        </p:spPr>
        <p:txBody>
          <a:bodyPr wrap="square">
            <a:spAutoFit/>
          </a:bodyPr>
          <a:lstStyle/>
          <a:p>
            <a:pPr algn="ctr"/>
            <a:r>
              <a:rPr lang="en-US"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CUSTOMER CARE</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3" name="Rectangle 2">
            <a:extLst>
              <a:ext uri="{FF2B5EF4-FFF2-40B4-BE49-F238E27FC236}">
                <a16:creationId xmlns:a16="http://schemas.microsoft.com/office/drawing/2014/main" xmlns="" id="{61B7958F-A6CB-44FC-B22E-A084CD9C9912}"/>
              </a:ext>
            </a:extLst>
          </p:cNvPr>
          <p:cNvSpPr/>
          <p:nvPr/>
        </p:nvSpPr>
        <p:spPr>
          <a:xfrm>
            <a:off x="2925116" y="3203323"/>
            <a:ext cx="6599884"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st</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Level diagram:</a:t>
            </a:r>
          </a:p>
        </p:txBody>
      </p:sp>
      <p:sp>
        <p:nvSpPr>
          <p:cNvPr id="4" name="Right Arrow 5">
            <a:extLst>
              <a:ext uri="{FF2B5EF4-FFF2-40B4-BE49-F238E27FC236}">
                <a16:creationId xmlns:a16="http://schemas.microsoft.com/office/drawing/2014/main" xmlns="" id="{1CB41150-0A43-4FC3-B77D-C9185785BBA8}"/>
              </a:ext>
            </a:extLst>
          </p:cNvPr>
          <p:cNvSpPr/>
          <p:nvPr/>
        </p:nvSpPr>
        <p:spPr>
          <a:xfrm>
            <a:off x="9525000" y="3711155"/>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5897168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509451" y="182335"/>
            <a:ext cx="8673737" cy="6400800"/>
          </a:xfrm>
        </p:spPr>
      </p:pic>
    </p:spTree>
    <p:extLst>
      <p:ext uri="{BB962C8B-B14F-4D97-AF65-F5344CB8AC3E}">
        <p14:creationId xmlns:p14="http://schemas.microsoft.com/office/powerpoint/2010/main" xmlns="" val="987568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414431" y="957967"/>
            <a:ext cx="9361145" cy="3862596"/>
          </a:xfrm>
          <a:prstGeom prst="rect">
            <a:avLst/>
          </a:prstGeom>
        </p:spPr>
        <p:txBody>
          <a:bodyPr vert="horz" wrap="square" lIns="0" tIns="33020" rIns="0" bIns="0" rtlCol="0">
            <a:spAutoFit/>
          </a:bodyPr>
          <a:lstStyle/>
          <a:p>
            <a:pPr marL="1270" algn="ctr">
              <a:lnSpc>
                <a:spcPct val="100000"/>
              </a:lnSpc>
              <a:spcBef>
                <a:spcPts val="260"/>
              </a:spcBef>
            </a:pPr>
            <a:r>
              <a:rPr sz="1600" b="1" spc="-20" dirty="0">
                <a:latin typeface="Times New Roman"/>
                <a:cs typeface="Times New Roman"/>
              </a:rPr>
              <a:t>SILVER</a:t>
            </a:r>
            <a:r>
              <a:rPr sz="1600" b="1" spc="-55" dirty="0">
                <a:latin typeface="Times New Roman"/>
                <a:cs typeface="Times New Roman"/>
              </a:rPr>
              <a:t> </a:t>
            </a:r>
            <a:r>
              <a:rPr sz="1600" b="1" dirty="0">
                <a:latin typeface="Times New Roman"/>
                <a:cs typeface="Times New Roman"/>
              </a:rPr>
              <a:t>OAK</a:t>
            </a:r>
            <a:r>
              <a:rPr sz="1600" b="1" spc="-50" dirty="0">
                <a:latin typeface="Times New Roman"/>
                <a:cs typeface="Times New Roman"/>
              </a:rPr>
              <a:t> </a:t>
            </a:r>
            <a:r>
              <a:rPr sz="1600" b="1" dirty="0">
                <a:latin typeface="Times New Roman"/>
                <a:cs typeface="Times New Roman"/>
              </a:rPr>
              <a:t>COLLEGE</a:t>
            </a:r>
            <a:r>
              <a:rPr sz="1600" b="1" spc="-50" dirty="0">
                <a:latin typeface="Times New Roman"/>
                <a:cs typeface="Times New Roman"/>
              </a:rPr>
              <a:t> </a:t>
            </a:r>
            <a:r>
              <a:rPr sz="1600" b="1" dirty="0">
                <a:latin typeface="Times New Roman"/>
                <a:cs typeface="Times New Roman"/>
              </a:rPr>
              <a:t>OF</a:t>
            </a:r>
            <a:r>
              <a:rPr sz="1600" b="1" spc="-50" dirty="0">
                <a:latin typeface="Times New Roman"/>
                <a:cs typeface="Times New Roman"/>
              </a:rPr>
              <a:t> </a:t>
            </a:r>
            <a:r>
              <a:rPr sz="1600" b="1" dirty="0">
                <a:latin typeface="Times New Roman"/>
                <a:cs typeface="Times New Roman"/>
              </a:rPr>
              <a:t>COMPUTER</a:t>
            </a:r>
            <a:r>
              <a:rPr sz="1600" b="1" spc="-50" dirty="0">
                <a:latin typeface="Times New Roman"/>
                <a:cs typeface="Times New Roman"/>
              </a:rPr>
              <a:t> </a:t>
            </a:r>
            <a:r>
              <a:rPr sz="1600" b="1" spc="-10" dirty="0">
                <a:latin typeface="Times New Roman"/>
                <a:cs typeface="Times New Roman"/>
              </a:rPr>
              <a:t>APPLICATION</a:t>
            </a:r>
            <a:endParaRPr sz="1600">
              <a:latin typeface="Times New Roman"/>
              <a:cs typeface="Times New Roman"/>
            </a:endParaRPr>
          </a:p>
          <a:p>
            <a:pPr marL="1270" algn="ctr">
              <a:lnSpc>
                <a:spcPct val="100000"/>
              </a:lnSpc>
              <a:spcBef>
                <a:spcPts val="185"/>
              </a:spcBef>
            </a:pPr>
            <a:r>
              <a:rPr sz="1800" b="1" dirty="0">
                <a:latin typeface="Times New Roman"/>
                <a:cs typeface="Times New Roman"/>
              </a:rPr>
              <a:t>Department</a:t>
            </a:r>
            <a:r>
              <a:rPr sz="1800" b="1" spc="-55" dirty="0">
                <a:latin typeface="Times New Roman"/>
                <a:cs typeface="Times New Roman"/>
              </a:rPr>
              <a:t> </a:t>
            </a:r>
            <a:r>
              <a:rPr sz="1800" b="1" dirty="0">
                <a:latin typeface="Times New Roman"/>
                <a:cs typeface="Times New Roman"/>
              </a:rPr>
              <a:t>of</a:t>
            </a:r>
            <a:r>
              <a:rPr sz="1800" b="1" spc="-55" dirty="0">
                <a:latin typeface="Times New Roman"/>
                <a:cs typeface="Times New Roman"/>
              </a:rPr>
              <a:t> </a:t>
            </a:r>
            <a:r>
              <a:rPr sz="1800" b="1" spc="-10" dirty="0">
                <a:latin typeface="Times New Roman"/>
                <a:cs typeface="Times New Roman"/>
              </a:rPr>
              <a:t>Masters</a:t>
            </a:r>
            <a:endParaRPr sz="1800">
              <a:latin typeface="Times New Roman"/>
              <a:cs typeface="Times New Roman"/>
            </a:endParaRPr>
          </a:p>
          <a:p>
            <a:pPr marL="2546350" marR="2536825" algn="ctr">
              <a:lnSpc>
                <a:spcPct val="220400"/>
              </a:lnSpc>
            </a:pPr>
            <a:r>
              <a:rPr sz="1800" b="1" spc="-10" dirty="0">
                <a:latin typeface="Times New Roman"/>
                <a:cs typeface="Times New Roman"/>
              </a:rPr>
              <a:t>(Branch) 2023-</a:t>
            </a:r>
            <a:r>
              <a:rPr sz="1800" b="1" spc="-25" dirty="0">
                <a:latin typeface="Times New Roman"/>
                <a:cs typeface="Times New Roman"/>
              </a:rPr>
              <a:t>24</a:t>
            </a:r>
            <a:endParaRPr sz="1800">
              <a:latin typeface="Times New Roman"/>
              <a:cs typeface="Times New Roman"/>
            </a:endParaRPr>
          </a:p>
          <a:p>
            <a:pPr>
              <a:lnSpc>
                <a:spcPct val="100000"/>
              </a:lnSpc>
              <a:spcBef>
                <a:spcPts val="1825"/>
              </a:spcBef>
            </a:pPr>
            <a:endParaRPr sz="1800">
              <a:latin typeface="Times New Roman"/>
              <a:cs typeface="Times New Roman"/>
            </a:endParaRPr>
          </a:p>
          <a:p>
            <a:pPr marL="1270" algn="ctr">
              <a:lnSpc>
                <a:spcPct val="100000"/>
              </a:lnSpc>
            </a:pPr>
            <a:r>
              <a:rPr sz="2200" b="1" spc="-10" dirty="0">
                <a:latin typeface="Times New Roman"/>
                <a:cs typeface="Times New Roman"/>
              </a:rPr>
              <a:t>CERTIFICATE</a:t>
            </a:r>
            <a:endParaRPr sz="2200">
              <a:latin typeface="Times New Roman"/>
              <a:cs typeface="Times New Roman"/>
            </a:endParaRPr>
          </a:p>
          <a:p>
            <a:pPr>
              <a:lnSpc>
                <a:spcPct val="100000"/>
              </a:lnSpc>
              <a:spcBef>
                <a:spcPts val="315"/>
              </a:spcBef>
            </a:pPr>
            <a:endParaRPr sz="2200">
              <a:latin typeface="Times New Roman"/>
              <a:cs typeface="Times New Roman"/>
            </a:endParaRPr>
          </a:p>
          <a:p>
            <a:pPr marR="71120" algn="r">
              <a:lnSpc>
                <a:spcPct val="100000"/>
              </a:lnSpc>
              <a:spcBef>
                <a:spcPts val="5"/>
              </a:spcBef>
              <a:tabLst>
                <a:tab pos="542925" algn="l"/>
                <a:tab pos="814069" algn="l"/>
                <a:tab pos="1199515" algn="l"/>
              </a:tabLst>
            </a:pPr>
            <a:r>
              <a:rPr sz="1200" b="1" spc="-10" smtClean="0">
                <a:latin typeface="Times New Roman"/>
                <a:cs typeface="Times New Roman"/>
              </a:rPr>
              <a:t>Date:</a:t>
            </a:r>
            <a:r>
              <a:rPr lang="en-US" sz="1200" b="1" u="sng" spc="-10" dirty="0" smtClean="0">
                <a:uFill>
                  <a:solidFill>
                    <a:srgbClr val="000000"/>
                  </a:solidFill>
                </a:uFill>
                <a:latin typeface="Times New Roman"/>
                <a:cs typeface="Times New Roman"/>
              </a:rPr>
              <a:t>26</a:t>
            </a:r>
            <a:r>
              <a:rPr sz="1200" b="1" smtClean="0">
                <a:latin typeface="Times New Roman"/>
                <a:cs typeface="Times New Roman"/>
              </a:rPr>
              <a:t>/ </a:t>
            </a:r>
            <a:r>
              <a:rPr lang="en-US" sz="1200" b="1" u="sng" dirty="0" smtClean="0">
                <a:uFill>
                  <a:solidFill>
                    <a:srgbClr val="000000"/>
                  </a:solidFill>
                </a:uFill>
                <a:latin typeface="Times New Roman"/>
                <a:cs typeface="Times New Roman"/>
              </a:rPr>
              <a:t>04</a:t>
            </a:r>
            <a:r>
              <a:rPr sz="1200" b="1" spc="-50" smtClean="0">
                <a:latin typeface="Times New Roman"/>
                <a:cs typeface="Times New Roman"/>
              </a:rPr>
              <a:t>/</a:t>
            </a:r>
            <a:r>
              <a:rPr lang="en-US" sz="1200" b="1" spc="-50" dirty="0" smtClean="0">
                <a:latin typeface="Times New Roman"/>
                <a:cs typeface="Times New Roman"/>
              </a:rPr>
              <a:t>2024</a:t>
            </a:r>
            <a:endParaRPr sz="1200">
              <a:latin typeface="Times New Roman"/>
              <a:cs typeface="Times New Roman"/>
            </a:endParaRPr>
          </a:p>
          <a:p>
            <a:pPr marL="12700" marR="5080" algn="just">
              <a:lnSpc>
                <a:spcPct val="110200"/>
              </a:lnSpc>
              <a:spcBef>
                <a:spcPts val="1375"/>
              </a:spcBef>
            </a:pPr>
            <a:r>
              <a:rPr sz="1600" dirty="0">
                <a:latin typeface="Times New Roman"/>
                <a:cs typeface="Times New Roman"/>
              </a:rPr>
              <a:t>This</a:t>
            </a:r>
            <a:r>
              <a:rPr sz="1600" spc="390" dirty="0">
                <a:latin typeface="Times New Roman"/>
                <a:cs typeface="Times New Roman"/>
              </a:rPr>
              <a:t> </a:t>
            </a:r>
            <a:r>
              <a:rPr sz="1600" dirty="0">
                <a:latin typeface="Times New Roman"/>
                <a:cs typeface="Times New Roman"/>
              </a:rPr>
              <a:t>is</a:t>
            </a:r>
            <a:r>
              <a:rPr sz="1600" spc="395" dirty="0">
                <a:latin typeface="Times New Roman"/>
                <a:cs typeface="Times New Roman"/>
              </a:rPr>
              <a:t> </a:t>
            </a:r>
            <a:r>
              <a:rPr sz="1600" dirty="0">
                <a:latin typeface="Times New Roman"/>
                <a:cs typeface="Times New Roman"/>
              </a:rPr>
              <a:t>to</a:t>
            </a:r>
            <a:r>
              <a:rPr sz="1600" spc="390" dirty="0">
                <a:latin typeface="Times New Roman"/>
                <a:cs typeface="Times New Roman"/>
              </a:rPr>
              <a:t> </a:t>
            </a:r>
            <a:r>
              <a:rPr sz="1600" dirty="0">
                <a:latin typeface="Times New Roman"/>
                <a:cs typeface="Times New Roman"/>
              </a:rPr>
              <a:t>certify</a:t>
            </a:r>
            <a:r>
              <a:rPr sz="1600" spc="395" dirty="0">
                <a:latin typeface="Times New Roman"/>
                <a:cs typeface="Times New Roman"/>
              </a:rPr>
              <a:t> </a:t>
            </a:r>
            <a:r>
              <a:rPr sz="1600" dirty="0">
                <a:latin typeface="Times New Roman"/>
                <a:cs typeface="Times New Roman"/>
              </a:rPr>
              <a:t>that</a:t>
            </a:r>
            <a:r>
              <a:rPr sz="1600" spc="390" dirty="0">
                <a:latin typeface="Times New Roman"/>
                <a:cs typeface="Times New Roman"/>
              </a:rPr>
              <a:t> </a:t>
            </a:r>
            <a:r>
              <a:rPr sz="1600" dirty="0">
                <a:latin typeface="Times New Roman"/>
                <a:cs typeface="Times New Roman"/>
              </a:rPr>
              <a:t>the</a:t>
            </a:r>
            <a:r>
              <a:rPr sz="1600" spc="395" dirty="0">
                <a:latin typeface="Times New Roman"/>
                <a:cs typeface="Times New Roman"/>
              </a:rPr>
              <a:t> </a:t>
            </a:r>
            <a:r>
              <a:rPr sz="1600" dirty="0">
                <a:latin typeface="Times New Roman"/>
                <a:cs typeface="Times New Roman"/>
              </a:rPr>
              <a:t>project</a:t>
            </a:r>
            <a:r>
              <a:rPr sz="1600" spc="320" dirty="0">
                <a:latin typeface="Times New Roman"/>
                <a:cs typeface="Times New Roman"/>
              </a:rPr>
              <a:t> </a:t>
            </a:r>
            <a:r>
              <a:rPr sz="1600">
                <a:latin typeface="Times New Roman"/>
                <a:cs typeface="Times New Roman"/>
              </a:rPr>
              <a:t>entitled</a:t>
            </a:r>
            <a:r>
              <a:rPr sz="1600" spc="325">
                <a:latin typeface="Times New Roman"/>
                <a:cs typeface="Times New Roman"/>
              </a:rPr>
              <a:t> </a:t>
            </a:r>
            <a:r>
              <a:rPr sz="1600" b="1" smtClean="0">
                <a:latin typeface="Times New Roman"/>
                <a:cs typeface="Times New Roman"/>
              </a:rPr>
              <a:t>“</a:t>
            </a:r>
            <a:r>
              <a:rPr lang="en-US" sz="1600" b="1" u="sng" dirty="0" smtClean="0">
                <a:uFill>
                  <a:solidFill>
                    <a:srgbClr val="000000"/>
                  </a:solidFill>
                </a:uFill>
                <a:latin typeface="Times New Roman"/>
                <a:cs typeface="Times New Roman"/>
              </a:rPr>
              <a:t>Food Mania</a:t>
            </a:r>
            <a:r>
              <a:rPr sz="1600" b="1" smtClean="0">
                <a:latin typeface="Times New Roman"/>
                <a:cs typeface="Times New Roman"/>
              </a:rPr>
              <a:t>”</a:t>
            </a:r>
            <a:r>
              <a:rPr sz="1600" b="1" spc="325" smtClean="0">
                <a:latin typeface="Times New Roman"/>
                <a:cs typeface="Times New Roman"/>
              </a:rPr>
              <a:t> </a:t>
            </a:r>
            <a:r>
              <a:rPr sz="1600" dirty="0">
                <a:latin typeface="Times New Roman"/>
                <a:cs typeface="Times New Roman"/>
              </a:rPr>
              <a:t>has</a:t>
            </a:r>
            <a:r>
              <a:rPr sz="1600" spc="320" dirty="0">
                <a:latin typeface="Times New Roman"/>
                <a:cs typeface="Times New Roman"/>
              </a:rPr>
              <a:t> </a:t>
            </a:r>
            <a:r>
              <a:rPr sz="1600" spc="-20" dirty="0">
                <a:latin typeface="Times New Roman"/>
                <a:cs typeface="Times New Roman"/>
              </a:rPr>
              <a:t>been </a:t>
            </a:r>
            <a:r>
              <a:rPr sz="1600" dirty="0">
                <a:latin typeface="Times New Roman"/>
                <a:cs typeface="Times New Roman"/>
              </a:rPr>
              <a:t>carried</a:t>
            </a:r>
            <a:r>
              <a:rPr sz="1600" spc="490" dirty="0">
                <a:latin typeface="Times New Roman"/>
                <a:cs typeface="Times New Roman"/>
              </a:rPr>
              <a:t> </a:t>
            </a:r>
            <a:r>
              <a:rPr sz="1600" dirty="0">
                <a:latin typeface="Times New Roman"/>
                <a:cs typeface="Times New Roman"/>
              </a:rPr>
              <a:t>out</a:t>
            </a:r>
            <a:r>
              <a:rPr sz="1600" spc="495" dirty="0">
                <a:latin typeface="Times New Roman"/>
                <a:cs typeface="Times New Roman"/>
              </a:rPr>
              <a:t> </a:t>
            </a:r>
            <a:r>
              <a:rPr sz="1600">
                <a:latin typeface="Times New Roman"/>
                <a:cs typeface="Times New Roman"/>
              </a:rPr>
              <a:t>by</a:t>
            </a:r>
            <a:r>
              <a:rPr sz="1600" spc="420">
                <a:latin typeface="Times New Roman"/>
                <a:cs typeface="Times New Roman"/>
              </a:rPr>
              <a:t> </a:t>
            </a:r>
            <a:r>
              <a:rPr sz="1600" b="1" smtClean="0">
                <a:latin typeface="Times New Roman"/>
                <a:cs typeface="Times New Roman"/>
              </a:rPr>
              <a:t>“</a:t>
            </a:r>
            <a:r>
              <a:rPr lang="en-US" sz="1600" b="1" u="sng" dirty="0" err="1" smtClean="0">
                <a:uFill>
                  <a:solidFill>
                    <a:srgbClr val="000000"/>
                  </a:solidFill>
                </a:uFill>
                <a:latin typeface="Times New Roman"/>
                <a:cs typeface="Times New Roman"/>
              </a:rPr>
              <a:t>Tejas</a:t>
            </a:r>
            <a:r>
              <a:rPr lang="en-US" sz="1600" b="1" u="sng" dirty="0" smtClean="0">
                <a:uFill>
                  <a:solidFill>
                    <a:srgbClr val="000000"/>
                  </a:solidFill>
                </a:uFill>
                <a:latin typeface="Times New Roman"/>
                <a:cs typeface="Times New Roman"/>
              </a:rPr>
              <a:t> </a:t>
            </a:r>
            <a:r>
              <a:rPr lang="en-US" sz="1600" b="1" u="sng" dirty="0" err="1" smtClean="0">
                <a:uFill>
                  <a:solidFill>
                    <a:srgbClr val="000000"/>
                  </a:solidFill>
                </a:uFill>
                <a:latin typeface="Times New Roman"/>
                <a:cs typeface="Times New Roman"/>
              </a:rPr>
              <a:t>gangani</a:t>
            </a:r>
            <a:r>
              <a:rPr sz="1600" b="1" u="sng" spc="420" smtClean="0">
                <a:uFill>
                  <a:solidFill>
                    <a:srgbClr val="000000"/>
                  </a:solidFill>
                </a:uFill>
                <a:latin typeface="Times New Roman"/>
                <a:cs typeface="Times New Roman"/>
              </a:rPr>
              <a:t> </a:t>
            </a:r>
            <a:r>
              <a:rPr sz="1600" b="1" u="sng" smtClean="0">
                <a:uFill>
                  <a:solidFill>
                    <a:srgbClr val="000000"/>
                  </a:solidFill>
                </a:uFill>
                <a:latin typeface="Times New Roman"/>
                <a:cs typeface="Times New Roman"/>
              </a:rPr>
              <a:t>(</a:t>
            </a:r>
            <a:r>
              <a:rPr lang="en-US" sz="1600" dirty="0" smtClean="0">
                <a:latin typeface="Times New Roman"/>
                <a:cs typeface="Times New Roman"/>
              </a:rPr>
              <a:t>2304070200012</a:t>
            </a:r>
            <a:r>
              <a:rPr sz="1600" b="1" u="sng" smtClean="0">
                <a:uFill>
                  <a:solidFill>
                    <a:srgbClr val="000000"/>
                  </a:solidFill>
                </a:uFill>
                <a:latin typeface="Times New Roman"/>
                <a:cs typeface="Times New Roman"/>
              </a:rPr>
              <a:t>),</a:t>
            </a:r>
            <a:r>
              <a:rPr sz="1600" b="1" u="sng" spc="420" smtClean="0">
                <a:uFill>
                  <a:solidFill>
                    <a:srgbClr val="000000"/>
                  </a:solidFill>
                </a:uFill>
                <a:latin typeface="Times New Roman"/>
                <a:cs typeface="Times New Roman"/>
              </a:rPr>
              <a:t> </a:t>
            </a:r>
            <a:r>
              <a:rPr lang="en-US" sz="1600" b="1" u="sng" spc="-10" dirty="0" err="1" smtClean="0">
                <a:uFill>
                  <a:solidFill>
                    <a:srgbClr val="000000"/>
                  </a:solidFill>
                </a:uFill>
                <a:latin typeface="Times New Roman"/>
                <a:cs typeface="Times New Roman"/>
              </a:rPr>
              <a:t>Moxesh</a:t>
            </a:r>
            <a:r>
              <a:rPr lang="en-US" sz="1600" b="1" u="sng" spc="-10" dirty="0" smtClean="0">
                <a:uFill>
                  <a:solidFill>
                    <a:srgbClr val="000000"/>
                  </a:solidFill>
                </a:uFill>
                <a:latin typeface="Times New Roman"/>
                <a:cs typeface="Times New Roman"/>
              </a:rPr>
              <a:t> Shah</a:t>
            </a:r>
            <a:r>
              <a:rPr sz="1600" b="1" u="sng" spc="315" smtClean="0">
                <a:uFill>
                  <a:solidFill>
                    <a:srgbClr val="000000"/>
                  </a:solidFill>
                </a:uFill>
                <a:latin typeface="Times New Roman"/>
                <a:cs typeface="Times New Roman"/>
              </a:rPr>
              <a:t>  </a:t>
            </a:r>
            <a:r>
              <a:rPr sz="1600" b="1" u="sng" smtClean="0">
                <a:uFill>
                  <a:solidFill>
                    <a:srgbClr val="000000"/>
                  </a:solidFill>
                </a:uFill>
                <a:latin typeface="Times New Roman"/>
                <a:cs typeface="Times New Roman"/>
              </a:rPr>
              <a:t>(</a:t>
            </a:r>
            <a:r>
              <a:rPr lang="en-US" sz="1600" dirty="0" smtClean="0">
                <a:latin typeface="Times New Roman"/>
                <a:cs typeface="Times New Roman"/>
              </a:rPr>
              <a:t>2304070200049</a:t>
            </a:r>
            <a:r>
              <a:rPr sz="1600" b="1" u="sng" smtClean="0">
                <a:uFill>
                  <a:solidFill>
                    <a:srgbClr val="000000"/>
                  </a:solidFill>
                </a:uFill>
                <a:latin typeface="Times New Roman"/>
                <a:cs typeface="Times New Roman"/>
              </a:rPr>
              <a:t>),</a:t>
            </a:r>
            <a:r>
              <a:rPr sz="1600" b="1" u="sng" spc="320" smtClean="0">
                <a:uFill>
                  <a:solidFill>
                    <a:srgbClr val="000000"/>
                  </a:solidFill>
                </a:uFill>
                <a:latin typeface="Times New Roman"/>
                <a:cs typeface="Times New Roman"/>
              </a:rPr>
              <a:t> </a:t>
            </a:r>
            <a:r>
              <a:rPr lang="en-US" sz="1600" b="1" u="sng" spc="320" dirty="0" err="1" smtClean="0">
                <a:uFill>
                  <a:solidFill>
                    <a:srgbClr val="000000"/>
                  </a:solidFill>
                </a:uFill>
                <a:latin typeface="Times New Roman"/>
                <a:cs typeface="Times New Roman"/>
              </a:rPr>
              <a:t>Drashti</a:t>
            </a:r>
            <a:r>
              <a:rPr lang="en-US" sz="1600" b="1" u="sng" spc="320" dirty="0" smtClean="0">
                <a:uFill>
                  <a:solidFill>
                    <a:srgbClr val="000000"/>
                  </a:solidFill>
                </a:uFill>
                <a:latin typeface="Times New Roman"/>
                <a:cs typeface="Times New Roman"/>
              </a:rPr>
              <a:t> </a:t>
            </a:r>
            <a:r>
              <a:rPr lang="en-US" sz="1600" b="1" u="sng" spc="320" dirty="0" err="1" smtClean="0">
                <a:uFill>
                  <a:solidFill>
                    <a:srgbClr val="000000"/>
                  </a:solidFill>
                </a:uFill>
                <a:latin typeface="Times New Roman"/>
                <a:cs typeface="Times New Roman"/>
              </a:rPr>
              <a:t>Raval</a:t>
            </a:r>
            <a:r>
              <a:rPr sz="1600" b="1" u="sng" spc="280" smtClean="0">
                <a:uFill>
                  <a:solidFill>
                    <a:srgbClr val="000000"/>
                  </a:solidFill>
                </a:uFill>
                <a:latin typeface="Times New Roman"/>
                <a:cs typeface="Times New Roman"/>
              </a:rPr>
              <a:t>  </a:t>
            </a:r>
            <a:r>
              <a:rPr sz="1600" b="1" u="sng" spc="-10" smtClean="0">
                <a:uFill>
                  <a:solidFill>
                    <a:srgbClr val="000000"/>
                  </a:solidFill>
                </a:uFill>
                <a:latin typeface="Times New Roman"/>
                <a:cs typeface="Times New Roman"/>
              </a:rPr>
              <a:t>(</a:t>
            </a:r>
            <a:r>
              <a:rPr lang="en-US" sz="1600" dirty="0" smtClean="0">
                <a:latin typeface="Times New Roman"/>
                <a:cs typeface="Times New Roman"/>
              </a:rPr>
              <a:t>2304070200046</a:t>
            </a:r>
            <a:r>
              <a:rPr sz="1600" b="1" u="sng" smtClean="0">
                <a:uFill>
                  <a:solidFill>
                    <a:srgbClr val="000000"/>
                  </a:solidFill>
                </a:uFill>
                <a:latin typeface="Times New Roman"/>
                <a:cs typeface="Times New Roman"/>
              </a:rPr>
              <a:t>)</a:t>
            </a:r>
            <a:r>
              <a:rPr sz="1600" b="1" smtClean="0">
                <a:latin typeface="Times New Roman"/>
                <a:cs typeface="Times New Roman"/>
              </a:rPr>
              <a:t>”</a:t>
            </a:r>
            <a:r>
              <a:rPr sz="1600" b="1" spc="80" smtClean="0">
                <a:latin typeface="Times New Roman"/>
                <a:cs typeface="Times New Roman"/>
              </a:rPr>
              <a:t>  </a:t>
            </a:r>
            <a:r>
              <a:rPr sz="1600" dirty="0">
                <a:latin typeface="Times New Roman"/>
                <a:cs typeface="Times New Roman"/>
              </a:rPr>
              <a:t>under</a:t>
            </a:r>
            <a:r>
              <a:rPr sz="1600" spc="85" dirty="0">
                <a:latin typeface="Times New Roman"/>
                <a:cs typeface="Times New Roman"/>
              </a:rPr>
              <a:t>  </a:t>
            </a:r>
            <a:r>
              <a:rPr sz="1600" dirty="0">
                <a:latin typeface="Times New Roman"/>
                <a:cs typeface="Times New Roman"/>
              </a:rPr>
              <a:t>the</a:t>
            </a:r>
            <a:r>
              <a:rPr sz="1600" spc="80" dirty="0">
                <a:latin typeface="Times New Roman"/>
                <a:cs typeface="Times New Roman"/>
              </a:rPr>
              <a:t>  </a:t>
            </a:r>
            <a:r>
              <a:rPr sz="1600" dirty="0">
                <a:latin typeface="Times New Roman"/>
                <a:cs typeface="Times New Roman"/>
              </a:rPr>
              <a:t>guidance</a:t>
            </a:r>
            <a:r>
              <a:rPr sz="1600" spc="85" dirty="0">
                <a:latin typeface="Times New Roman"/>
                <a:cs typeface="Times New Roman"/>
              </a:rPr>
              <a:t>  </a:t>
            </a:r>
            <a:r>
              <a:rPr sz="1600" dirty="0">
                <a:latin typeface="Times New Roman"/>
                <a:cs typeface="Times New Roman"/>
              </a:rPr>
              <a:t>of</a:t>
            </a:r>
            <a:r>
              <a:rPr sz="1600" spc="85" dirty="0">
                <a:latin typeface="Times New Roman"/>
                <a:cs typeface="Times New Roman"/>
              </a:rPr>
              <a:t>  </a:t>
            </a:r>
            <a:r>
              <a:rPr sz="1600" dirty="0">
                <a:latin typeface="Times New Roman"/>
                <a:cs typeface="Times New Roman"/>
              </a:rPr>
              <a:t>Asst.</a:t>
            </a:r>
            <a:r>
              <a:rPr sz="1600" spc="80" dirty="0">
                <a:latin typeface="Times New Roman"/>
                <a:cs typeface="Times New Roman"/>
              </a:rPr>
              <a:t>  </a:t>
            </a:r>
            <a:r>
              <a:rPr sz="1600" dirty="0">
                <a:latin typeface="Times New Roman"/>
                <a:cs typeface="Times New Roman"/>
              </a:rPr>
              <a:t>Prof</a:t>
            </a:r>
            <a:r>
              <a:rPr sz="1600">
                <a:latin typeface="Times New Roman"/>
                <a:cs typeface="Times New Roman"/>
              </a:rPr>
              <a:t>.</a:t>
            </a:r>
            <a:r>
              <a:rPr sz="1600" spc="85">
                <a:latin typeface="Times New Roman"/>
                <a:cs typeface="Times New Roman"/>
              </a:rPr>
              <a:t>  </a:t>
            </a:r>
            <a:r>
              <a:rPr lang="en-US" sz="1600" b="1" u="sng" spc="85" dirty="0" err="1" smtClean="0">
                <a:uFill>
                  <a:solidFill>
                    <a:srgbClr val="000000"/>
                  </a:solidFill>
                </a:uFill>
                <a:latin typeface="Times New Roman"/>
                <a:cs typeface="Times New Roman"/>
              </a:rPr>
              <a:t>Unnati</a:t>
            </a:r>
            <a:r>
              <a:rPr lang="en-US" sz="1600" b="1" u="sng" spc="85" dirty="0" smtClean="0">
                <a:uFill>
                  <a:solidFill>
                    <a:srgbClr val="000000"/>
                  </a:solidFill>
                </a:uFill>
                <a:latin typeface="Times New Roman"/>
                <a:cs typeface="Times New Roman"/>
              </a:rPr>
              <a:t> </a:t>
            </a:r>
            <a:r>
              <a:rPr lang="en-US" sz="1600" b="1" u="sng" spc="85" dirty="0" err="1" smtClean="0">
                <a:uFill>
                  <a:solidFill>
                    <a:srgbClr val="000000"/>
                  </a:solidFill>
                </a:uFill>
                <a:latin typeface="Times New Roman"/>
                <a:cs typeface="Times New Roman"/>
              </a:rPr>
              <a:t>parmar</a:t>
            </a:r>
            <a:r>
              <a:rPr sz="1600" b="1" spc="80" smtClean="0">
                <a:latin typeface="Times New Roman"/>
                <a:cs typeface="Times New Roman"/>
              </a:rPr>
              <a:t>  </a:t>
            </a:r>
            <a:r>
              <a:rPr sz="1600" spc="-25" dirty="0">
                <a:latin typeface="Times New Roman"/>
                <a:cs typeface="Times New Roman"/>
              </a:rPr>
              <a:t>in </a:t>
            </a:r>
            <a:r>
              <a:rPr sz="1600" dirty="0">
                <a:latin typeface="Times New Roman"/>
                <a:cs typeface="Times New Roman"/>
              </a:rPr>
              <a:t>fulfillment</a:t>
            </a:r>
            <a:r>
              <a:rPr sz="1600" spc="95" dirty="0">
                <a:latin typeface="Times New Roman"/>
                <a:cs typeface="Times New Roman"/>
              </a:rPr>
              <a:t> </a:t>
            </a:r>
            <a:r>
              <a:rPr sz="1600" dirty="0">
                <a:latin typeface="Times New Roman"/>
                <a:cs typeface="Times New Roman"/>
              </a:rPr>
              <a:t>of</a:t>
            </a:r>
            <a:r>
              <a:rPr sz="1600" spc="95" dirty="0">
                <a:latin typeface="Times New Roman"/>
                <a:cs typeface="Times New Roman"/>
              </a:rPr>
              <a:t> </a:t>
            </a:r>
            <a:r>
              <a:rPr sz="1600">
                <a:latin typeface="Times New Roman"/>
                <a:cs typeface="Times New Roman"/>
              </a:rPr>
              <a:t>the</a:t>
            </a:r>
            <a:r>
              <a:rPr sz="1600" spc="100">
                <a:latin typeface="Times New Roman"/>
                <a:cs typeface="Times New Roman"/>
              </a:rPr>
              <a:t> </a:t>
            </a:r>
            <a:r>
              <a:rPr sz="1600" smtClean="0">
                <a:latin typeface="Times New Roman"/>
                <a:cs typeface="Times New Roman"/>
              </a:rPr>
              <a:t>(</a:t>
            </a:r>
            <a:r>
              <a:rPr lang="en-US" sz="1600" b="1" u="sng" dirty="0" smtClean="0">
                <a:uFill>
                  <a:solidFill>
                    <a:srgbClr val="000000"/>
                  </a:solidFill>
                </a:uFill>
                <a:latin typeface="Times New Roman"/>
                <a:cs typeface="Times New Roman"/>
              </a:rPr>
              <a:t>MSC</a:t>
            </a:r>
            <a:r>
              <a:rPr sz="1600" b="1" u="sng" smtClean="0">
                <a:uFill>
                  <a:solidFill>
                    <a:srgbClr val="000000"/>
                  </a:solidFill>
                </a:uFill>
                <a:latin typeface="Times New Roman"/>
                <a:cs typeface="Times New Roman"/>
              </a:rPr>
              <a:t>)</a:t>
            </a:r>
            <a:r>
              <a:rPr sz="1600" b="1" u="sng" spc="90" smtClean="0">
                <a:uFill>
                  <a:solidFill>
                    <a:srgbClr val="000000"/>
                  </a:solidFill>
                </a:uFill>
                <a:latin typeface="Times New Roman"/>
                <a:cs typeface="Times New Roman"/>
              </a:rPr>
              <a:t> </a:t>
            </a:r>
            <a:r>
              <a:rPr sz="1600" smtClean="0">
                <a:latin typeface="Times New Roman"/>
                <a:cs typeface="Times New Roman"/>
              </a:rPr>
              <a:t>–</a:t>
            </a:r>
            <a:r>
              <a:rPr lang="en-US" sz="1600" dirty="0" smtClean="0">
                <a:latin typeface="Times New Roman"/>
                <a:cs typeface="Times New Roman"/>
              </a:rPr>
              <a:t>SDP</a:t>
            </a:r>
            <a:r>
              <a:rPr sz="1600" smtClean="0">
                <a:latin typeface="Times New Roman"/>
                <a:cs typeface="Times New Roman"/>
              </a:rPr>
              <a:t>,</a:t>
            </a:r>
            <a:r>
              <a:rPr sz="1600" spc="100" smtClean="0">
                <a:latin typeface="Times New Roman"/>
                <a:cs typeface="Times New Roman"/>
              </a:rPr>
              <a:t>  </a:t>
            </a:r>
            <a:r>
              <a:rPr sz="1600" dirty="0">
                <a:latin typeface="Times New Roman"/>
                <a:cs typeface="Times New Roman"/>
              </a:rPr>
              <a:t>Degree</a:t>
            </a:r>
            <a:r>
              <a:rPr sz="1600" spc="105" dirty="0">
                <a:latin typeface="Times New Roman"/>
                <a:cs typeface="Times New Roman"/>
              </a:rPr>
              <a:t>  </a:t>
            </a:r>
            <a:r>
              <a:rPr sz="1600">
                <a:latin typeface="Times New Roman"/>
                <a:cs typeface="Times New Roman"/>
              </a:rPr>
              <a:t>of</a:t>
            </a:r>
            <a:r>
              <a:rPr sz="1600" spc="70">
                <a:latin typeface="Times New Roman"/>
                <a:cs typeface="Times New Roman"/>
              </a:rPr>
              <a:t>  </a:t>
            </a:r>
            <a:r>
              <a:rPr sz="1600" b="1" u="sng" smtClean="0">
                <a:uFill>
                  <a:solidFill>
                    <a:srgbClr val="000000"/>
                  </a:solidFill>
                </a:uFill>
                <a:latin typeface="Times New Roman"/>
                <a:cs typeface="Times New Roman"/>
              </a:rPr>
              <a:t>(</a:t>
            </a:r>
            <a:r>
              <a:rPr lang="en-US" sz="1600" b="1" u="sng" dirty="0" smtClean="0">
                <a:uFill>
                  <a:solidFill>
                    <a:srgbClr val="000000"/>
                  </a:solidFill>
                </a:uFill>
                <a:latin typeface="Times New Roman"/>
                <a:cs typeface="Times New Roman"/>
              </a:rPr>
              <a:t>IT</a:t>
            </a:r>
            <a:r>
              <a:rPr sz="1600" b="1" u="sng" smtClean="0">
                <a:uFill>
                  <a:solidFill>
                    <a:srgbClr val="000000"/>
                  </a:solidFill>
                </a:uFill>
                <a:latin typeface="Times New Roman"/>
                <a:cs typeface="Times New Roman"/>
              </a:rPr>
              <a:t>)</a:t>
            </a:r>
            <a:r>
              <a:rPr sz="1600" b="1" u="sng" spc="55" smtClean="0">
                <a:uFill>
                  <a:solidFill>
                    <a:srgbClr val="000000"/>
                  </a:solidFill>
                </a:uFill>
                <a:latin typeface="Times New Roman"/>
                <a:cs typeface="Times New Roman"/>
              </a:rPr>
              <a:t>  </a:t>
            </a:r>
            <a:r>
              <a:rPr sz="1600" dirty="0">
                <a:latin typeface="Times New Roman"/>
                <a:cs typeface="Times New Roman"/>
              </a:rPr>
              <a:t>of</a:t>
            </a:r>
            <a:r>
              <a:rPr sz="1600" spc="70" dirty="0">
                <a:latin typeface="Times New Roman"/>
                <a:cs typeface="Times New Roman"/>
              </a:rPr>
              <a:t>  </a:t>
            </a:r>
            <a:r>
              <a:rPr sz="1600" dirty="0">
                <a:latin typeface="Times New Roman"/>
                <a:cs typeface="Times New Roman"/>
              </a:rPr>
              <a:t>Silver</a:t>
            </a:r>
            <a:r>
              <a:rPr sz="1600" spc="70" dirty="0">
                <a:latin typeface="Times New Roman"/>
                <a:cs typeface="Times New Roman"/>
              </a:rPr>
              <a:t>  </a:t>
            </a:r>
            <a:r>
              <a:rPr sz="1600" spc="-25" dirty="0">
                <a:latin typeface="Times New Roman"/>
                <a:cs typeface="Times New Roman"/>
              </a:rPr>
              <a:t>Oak </a:t>
            </a:r>
            <a:r>
              <a:rPr sz="1600" dirty="0">
                <a:latin typeface="Times New Roman"/>
                <a:cs typeface="Times New Roman"/>
              </a:rPr>
              <a:t>College</a:t>
            </a:r>
            <a:r>
              <a:rPr sz="1600" spc="220" dirty="0">
                <a:latin typeface="Times New Roman"/>
                <a:cs typeface="Times New Roman"/>
              </a:rPr>
              <a:t> </a:t>
            </a:r>
            <a:r>
              <a:rPr sz="1600" dirty="0">
                <a:latin typeface="Times New Roman"/>
                <a:cs typeface="Times New Roman"/>
              </a:rPr>
              <a:t>of</a:t>
            </a:r>
            <a:r>
              <a:rPr sz="1600" spc="220" dirty="0">
                <a:latin typeface="Times New Roman"/>
                <a:cs typeface="Times New Roman"/>
              </a:rPr>
              <a:t> </a:t>
            </a:r>
            <a:r>
              <a:rPr sz="1600" dirty="0">
                <a:latin typeface="Times New Roman"/>
                <a:cs typeface="Times New Roman"/>
              </a:rPr>
              <a:t>Computer</a:t>
            </a:r>
            <a:r>
              <a:rPr sz="1600" spc="220" dirty="0">
                <a:latin typeface="Times New Roman"/>
                <a:cs typeface="Times New Roman"/>
              </a:rPr>
              <a:t> </a:t>
            </a:r>
            <a:r>
              <a:rPr sz="1600" dirty="0">
                <a:latin typeface="Times New Roman"/>
                <a:cs typeface="Times New Roman"/>
              </a:rPr>
              <a:t>Application,</a:t>
            </a:r>
            <a:r>
              <a:rPr sz="1600" spc="220" dirty="0">
                <a:latin typeface="Times New Roman"/>
                <a:cs typeface="Times New Roman"/>
              </a:rPr>
              <a:t> </a:t>
            </a:r>
            <a:r>
              <a:rPr sz="1600" dirty="0">
                <a:latin typeface="Times New Roman"/>
                <a:cs typeface="Times New Roman"/>
              </a:rPr>
              <a:t>Silver</a:t>
            </a:r>
            <a:r>
              <a:rPr sz="1600" spc="220" dirty="0">
                <a:latin typeface="Times New Roman"/>
                <a:cs typeface="Times New Roman"/>
              </a:rPr>
              <a:t> </a:t>
            </a:r>
            <a:r>
              <a:rPr sz="1600" dirty="0">
                <a:latin typeface="Times New Roman"/>
                <a:cs typeface="Times New Roman"/>
              </a:rPr>
              <a:t>Oak</a:t>
            </a:r>
            <a:r>
              <a:rPr sz="1600" spc="220" dirty="0">
                <a:latin typeface="Times New Roman"/>
                <a:cs typeface="Times New Roman"/>
              </a:rPr>
              <a:t> </a:t>
            </a:r>
            <a:r>
              <a:rPr sz="1600" dirty="0">
                <a:latin typeface="Times New Roman"/>
                <a:cs typeface="Times New Roman"/>
              </a:rPr>
              <a:t>University,</a:t>
            </a:r>
            <a:r>
              <a:rPr sz="1600" spc="150" dirty="0">
                <a:latin typeface="Times New Roman"/>
                <a:cs typeface="Times New Roman"/>
              </a:rPr>
              <a:t> </a:t>
            </a:r>
            <a:r>
              <a:rPr sz="1600" spc="-10" dirty="0">
                <a:latin typeface="Times New Roman"/>
                <a:cs typeface="Times New Roman"/>
              </a:rPr>
              <a:t>Ahmedabad </a:t>
            </a:r>
            <a:r>
              <a:rPr sz="1600" dirty="0">
                <a:latin typeface="Times New Roman"/>
                <a:cs typeface="Times New Roman"/>
              </a:rPr>
              <a:t>during</a:t>
            </a:r>
            <a:r>
              <a:rPr sz="1600" spc="-50" dirty="0">
                <a:latin typeface="Times New Roman"/>
                <a:cs typeface="Times New Roman"/>
              </a:rPr>
              <a:t> </a:t>
            </a:r>
            <a:r>
              <a:rPr sz="1600" dirty="0">
                <a:latin typeface="Times New Roman"/>
                <a:cs typeface="Times New Roman"/>
              </a:rPr>
              <a:t>the</a:t>
            </a:r>
            <a:r>
              <a:rPr sz="1600" spc="-50" dirty="0">
                <a:latin typeface="Times New Roman"/>
                <a:cs typeface="Times New Roman"/>
              </a:rPr>
              <a:t> </a:t>
            </a:r>
            <a:r>
              <a:rPr sz="1600" dirty="0">
                <a:latin typeface="Times New Roman"/>
                <a:cs typeface="Times New Roman"/>
              </a:rPr>
              <a:t>academic</a:t>
            </a:r>
            <a:r>
              <a:rPr sz="1600" spc="-45" dirty="0">
                <a:latin typeface="Times New Roman"/>
                <a:cs typeface="Times New Roman"/>
              </a:rPr>
              <a:t> </a:t>
            </a:r>
            <a:r>
              <a:rPr sz="1600" dirty="0">
                <a:latin typeface="Times New Roman"/>
                <a:cs typeface="Times New Roman"/>
              </a:rPr>
              <a:t>year</a:t>
            </a:r>
            <a:r>
              <a:rPr sz="1600" spc="-50" dirty="0">
                <a:latin typeface="Times New Roman"/>
                <a:cs typeface="Times New Roman"/>
              </a:rPr>
              <a:t> </a:t>
            </a:r>
            <a:r>
              <a:rPr sz="1600" spc="-10" dirty="0">
                <a:latin typeface="Times New Roman"/>
                <a:cs typeface="Times New Roman"/>
              </a:rPr>
              <a:t>2023-2024.</a:t>
            </a:r>
            <a:endParaRPr sz="1600">
              <a:latin typeface="Times New Roman"/>
              <a:cs typeface="Times New Roman"/>
            </a:endParaRPr>
          </a:p>
        </p:txBody>
      </p:sp>
      <p:sp>
        <p:nvSpPr>
          <p:cNvPr id="3" name="object 3"/>
          <p:cNvSpPr txBox="1"/>
          <p:nvPr/>
        </p:nvSpPr>
        <p:spPr>
          <a:xfrm>
            <a:off x="1414431" y="5255719"/>
            <a:ext cx="1735169" cy="443711"/>
          </a:xfrm>
          <a:prstGeom prst="rect">
            <a:avLst/>
          </a:prstGeom>
        </p:spPr>
        <p:txBody>
          <a:bodyPr vert="horz" wrap="square" lIns="0" tIns="12700" rIns="0" bIns="0" rtlCol="0">
            <a:spAutoFit/>
          </a:bodyPr>
          <a:lstStyle/>
          <a:p>
            <a:pPr marL="12700">
              <a:lnSpc>
                <a:spcPct val="100000"/>
              </a:lnSpc>
              <a:spcBef>
                <a:spcPts val="100"/>
              </a:spcBef>
            </a:pPr>
            <a:r>
              <a:rPr sz="1400">
                <a:latin typeface="Times New Roman"/>
                <a:cs typeface="Times New Roman"/>
              </a:rPr>
              <a:t>Internal</a:t>
            </a:r>
            <a:r>
              <a:rPr sz="1400" spc="-55">
                <a:latin typeface="Times New Roman"/>
                <a:cs typeface="Times New Roman"/>
              </a:rPr>
              <a:t> </a:t>
            </a:r>
            <a:r>
              <a:rPr sz="1400" spc="-10" smtClean="0">
                <a:latin typeface="Times New Roman"/>
                <a:cs typeface="Times New Roman"/>
              </a:rPr>
              <a:t>Guide:</a:t>
            </a:r>
            <a:r>
              <a:rPr lang="en-US" sz="1400" spc="-10" dirty="0" err="1" smtClean="0">
                <a:latin typeface="Times New Roman"/>
                <a:cs typeface="Times New Roman"/>
              </a:rPr>
              <a:t>Unnati</a:t>
            </a:r>
            <a:r>
              <a:rPr lang="en-US" sz="1400" spc="-10" dirty="0" smtClean="0">
                <a:latin typeface="Times New Roman"/>
                <a:cs typeface="Times New Roman"/>
              </a:rPr>
              <a:t> </a:t>
            </a:r>
            <a:r>
              <a:rPr lang="en-US" sz="1400" spc="-10" dirty="0" err="1" smtClean="0">
                <a:latin typeface="Times New Roman"/>
                <a:cs typeface="Times New Roman"/>
              </a:rPr>
              <a:t>Parmar</a:t>
            </a:r>
            <a:endParaRPr sz="1400">
              <a:latin typeface="Times New Roman"/>
              <a:cs typeface="Times New Roman"/>
            </a:endParaRPr>
          </a:p>
        </p:txBody>
      </p:sp>
      <p:sp>
        <p:nvSpPr>
          <p:cNvPr id="4" name="object 4"/>
          <p:cNvSpPr txBox="1"/>
          <p:nvPr/>
        </p:nvSpPr>
        <p:spPr>
          <a:xfrm>
            <a:off x="7869020" y="5255719"/>
            <a:ext cx="722157" cy="671979"/>
          </a:xfrm>
          <a:prstGeom prst="rect">
            <a:avLst/>
          </a:prstGeom>
        </p:spPr>
        <p:txBody>
          <a:bodyPr vert="horz" wrap="square" lIns="0" tIns="12700" rIns="0" bIns="0" rtlCol="0">
            <a:spAutoFit/>
          </a:bodyPr>
          <a:lstStyle/>
          <a:p>
            <a:pPr marL="12700">
              <a:lnSpc>
                <a:spcPct val="100000"/>
              </a:lnSpc>
              <a:spcBef>
                <a:spcPts val="100"/>
              </a:spcBef>
            </a:pPr>
            <a:r>
              <a:rPr sz="1400" spc="-20">
                <a:latin typeface="Times New Roman"/>
                <a:cs typeface="Times New Roman"/>
              </a:rPr>
              <a:t>HOD</a:t>
            </a:r>
            <a:r>
              <a:rPr sz="1400" spc="-20" smtClean="0">
                <a:latin typeface="Times New Roman"/>
                <a:cs typeface="Times New Roman"/>
              </a:rPr>
              <a:t>:</a:t>
            </a:r>
            <a:endParaRPr lang="en-US" sz="1400" spc="-20" dirty="0" smtClean="0">
              <a:latin typeface="Times New Roman"/>
              <a:cs typeface="Times New Roman"/>
            </a:endParaRPr>
          </a:p>
          <a:p>
            <a:pPr marL="12700">
              <a:lnSpc>
                <a:spcPct val="100000"/>
              </a:lnSpc>
              <a:spcBef>
                <a:spcPts val="100"/>
              </a:spcBef>
            </a:pPr>
            <a:r>
              <a:rPr lang="en-US" sz="1400" spc="-20" dirty="0" err="1" smtClean="0">
                <a:latin typeface="Times New Roman"/>
                <a:cs typeface="Times New Roman"/>
              </a:rPr>
              <a:t>Risha</a:t>
            </a:r>
            <a:r>
              <a:rPr lang="en-US" sz="1400" spc="-20" dirty="0" smtClean="0">
                <a:latin typeface="Times New Roman"/>
                <a:cs typeface="Times New Roman"/>
              </a:rPr>
              <a:t> </a:t>
            </a:r>
            <a:r>
              <a:rPr lang="en-US" sz="1400" spc="-20" dirty="0" err="1" smtClean="0">
                <a:latin typeface="Times New Roman"/>
                <a:cs typeface="Times New Roman"/>
              </a:rPr>
              <a:t>Tiwari</a:t>
            </a:r>
            <a:endParaRPr sz="1400">
              <a:latin typeface="Times New Roman"/>
              <a:cs typeface="Times New Roman"/>
            </a:endParaRPr>
          </a:p>
        </p:txBody>
      </p:sp>
      <p:pic>
        <p:nvPicPr>
          <p:cNvPr id="5" name="object 5"/>
          <p:cNvPicPr/>
          <p:nvPr/>
        </p:nvPicPr>
        <p:blipFill>
          <a:blip r:embed="rId2" cstate="print"/>
          <a:stretch>
            <a:fillRect/>
          </a:stretch>
        </p:blipFill>
        <p:spPr>
          <a:xfrm>
            <a:off x="3959412" y="214313"/>
            <a:ext cx="4273176" cy="53253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07EBA435-06B1-4468-8FCC-9AB9EF7696B5}"/>
              </a:ext>
            </a:extLst>
          </p:cNvPr>
          <p:cNvSpPr/>
          <p:nvPr/>
        </p:nvSpPr>
        <p:spPr>
          <a:xfrm>
            <a:off x="4075611" y="1582919"/>
            <a:ext cx="3111051" cy="1015663"/>
          </a:xfrm>
          <a:prstGeom prst="rect">
            <a:avLst/>
          </a:prstGeom>
        </p:spPr>
        <p:txBody>
          <a:bodyPr wrap="square">
            <a:spAutoFit/>
          </a:bodyPr>
          <a:lstStyle/>
          <a:p>
            <a:pPr algn="ctr"/>
            <a:r>
              <a:rPr lang="en-US"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HOTELS</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3" name="Rectangle 2">
            <a:extLst>
              <a:ext uri="{FF2B5EF4-FFF2-40B4-BE49-F238E27FC236}">
                <a16:creationId xmlns:a16="http://schemas.microsoft.com/office/drawing/2014/main" xmlns="" id="{61B7958F-A6CB-44FC-B22E-A084CD9C9912}"/>
              </a:ext>
            </a:extLst>
          </p:cNvPr>
          <p:cNvSpPr/>
          <p:nvPr/>
        </p:nvSpPr>
        <p:spPr>
          <a:xfrm>
            <a:off x="2796059" y="2572456"/>
            <a:ext cx="6599884"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1</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st</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Level diagram:</a:t>
            </a:r>
          </a:p>
        </p:txBody>
      </p:sp>
      <p:sp>
        <p:nvSpPr>
          <p:cNvPr id="4" name="Right Arrow 5">
            <a:extLst>
              <a:ext uri="{FF2B5EF4-FFF2-40B4-BE49-F238E27FC236}">
                <a16:creationId xmlns:a16="http://schemas.microsoft.com/office/drawing/2014/main" xmlns="" id="{1CB41150-0A43-4FC3-B77D-C9185785BBA8}"/>
              </a:ext>
            </a:extLst>
          </p:cNvPr>
          <p:cNvSpPr/>
          <p:nvPr/>
        </p:nvSpPr>
        <p:spPr>
          <a:xfrm>
            <a:off x="9525000" y="3711155"/>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31366033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927464" y="0"/>
            <a:ext cx="8125096" cy="6453051"/>
          </a:xfrm>
        </p:spPr>
      </p:pic>
    </p:spTree>
    <p:extLst>
      <p:ext uri="{BB962C8B-B14F-4D97-AF65-F5344CB8AC3E}">
        <p14:creationId xmlns:p14="http://schemas.microsoft.com/office/powerpoint/2010/main" xmlns="" val="424155696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2C0A5D34-4D48-49BF-838C-E91C188D0736}"/>
              </a:ext>
            </a:extLst>
          </p:cNvPr>
          <p:cNvSpPr/>
          <p:nvPr/>
        </p:nvSpPr>
        <p:spPr>
          <a:xfrm>
            <a:off x="3440051" y="1837274"/>
            <a:ext cx="5311903" cy="1015663"/>
          </a:xfrm>
          <a:prstGeom prst="rect">
            <a:avLst/>
          </a:prstGeom>
        </p:spPr>
        <p:txBody>
          <a:bodyPr wrap="none">
            <a:spAutoFit/>
          </a:bodyPr>
          <a:lstStyle/>
          <a:p>
            <a:pPr algn="ctr"/>
            <a:r>
              <a:rPr lang="en-IN"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REGISTRATION</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3" name="Rectangle 2">
            <a:extLst>
              <a:ext uri="{FF2B5EF4-FFF2-40B4-BE49-F238E27FC236}">
                <a16:creationId xmlns:a16="http://schemas.microsoft.com/office/drawing/2014/main" xmlns="" id="{457288FC-9B57-44F2-8244-F4D881412718}"/>
              </a:ext>
            </a:extLst>
          </p:cNvPr>
          <p:cNvSpPr/>
          <p:nvPr/>
        </p:nvSpPr>
        <p:spPr>
          <a:xfrm>
            <a:off x="3042689" y="2708921"/>
            <a:ext cx="6543779"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2</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nd</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Level diagram:</a:t>
            </a:r>
          </a:p>
        </p:txBody>
      </p:sp>
      <p:sp>
        <p:nvSpPr>
          <p:cNvPr id="4" name="Right Arrow 5">
            <a:extLst>
              <a:ext uri="{FF2B5EF4-FFF2-40B4-BE49-F238E27FC236}">
                <a16:creationId xmlns:a16="http://schemas.microsoft.com/office/drawing/2014/main" xmlns="" id="{796C0C10-8075-478B-BAF2-DB560281BF2C}"/>
              </a:ext>
            </a:extLst>
          </p:cNvPr>
          <p:cNvSpPr/>
          <p:nvPr/>
        </p:nvSpPr>
        <p:spPr>
          <a:xfrm>
            <a:off x="9552384" y="3717032"/>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359627512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457200" y="117475"/>
            <a:ext cx="8869680" cy="6557963"/>
          </a:xfrm>
        </p:spPr>
      </p:pic>
    </p:spTree>
    <p:extLst>
      <p:ext uri="{BB962C8B-B14F-4D97-AF65-F5344CB8AC3E}">
        <p14:creationId xmlns:p14="http://schemas.microsoft.com/office/powerpoint/2010/main" xmlns="" val="315496304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2C0A5D34-4D48-49BF-838C-E91C188D0736}"/>
              </a:ext>
            </a:extLst>
          </p:cNvPr>
          <p:cNvSpPr/>
          <p:nvPr/>
        </p:nvSpPr>
        <p:spPr>
          <a:xfrm>
            <a:off x="4782179" y="1837274"/>
            <a:ext cx="2627643" cy="1015663"/>
          </a:xfrm>
          <a:prstGeom prst="rect">
            <a:avLst/>
          </a:prstGeom>
        </p:spPr>
        <p:txBody>
          <a:bodyPr wrap="none">
            <a:spAutoFit/>
          </a:bodyPr>
          <a:lstStyle/>
          <a:p>
            <a:pPr algn="ctr"/>
            <a:r>
              <a:rPr lang="en-IN"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L</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OG IN</a:t>
            </a:r>
          </a:p>
        </p:txBody>
      </p:sp>
      <p:sp>
        <p:nvSpPr>
          <p:cNvPr id="3" name="Rectangle 2">
            <a:extLst>
              <a:ext uri="{FF2B5EF4-FFF2-40B4-BE49-F238E27FC236}">
                <a16:creationId xmlns:a16="http://schemas.microsoft.com/office/drawing/2014/main" xmlns="" id="{457288FC-9B57-44F2-8244-F4D881412718}"/>
              </a:ext>
            </a:extLst>
          </p:cNvPr>
          <p:cNvSpPr/>
          <p:nvPr/>
        </p:nvSpPr>
        <p:spPr>
          <a:xfrm>
            <a:off x="3042689" y="2708921"/>
            <a:ext cx="6543779" cy="1015663"/>
          </a:xfrm>
          <a:prstGeom prst="rect">
            <a:avLst/>
          </a:prstGeom>
        </p:spPr>
        <p:txBody>
          <a:bodyPr wrap="none">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2</a:t>
            </a:r>
            <a:r>
              <a:rPr lang="en-US" sz="6000" b="1" baseline="3000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nd</a:t>
            </a: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Level diagram:</a:t>
            </a:r>
          </a:p>
        </p:txBody>
      </p:sp>
      <p:sp>
        <p:nvSpPr>
          <p:cNvPr id="4" name="Right Arrow 5">
            <a:extLst>
              <a:ext uri="{FF2B5EF4-FFF2-40B4-BE49-F238E27FC236}">
                <a16:creationId xmlns:a16="http://schemas.microsoft.com/office/drawing/2014/main" xmlns="" id="{796C0C10-8075-478B-BAF2-DB560281BF2C}"/>
              </a:ext>
            </a:extLst>
          </p:cNvPr>
          <p:cNvSpPr/>
          <p:nvPr/>
        </p:nvSpPr>
        <p:spPr>
          <a:xfrm>
            <a:off x="9552384" y="3717032"/>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22941526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313508" y="195943"/>
            <a:ext cx="8830491" cy="6309359"/>
          </a:xfrm>
        </p:spPr>
      </p:pic>
    </p:spTree>
    <p:extLst>
      <p:ext uri="{BB962C8B-B14F-4D97-AF65-F5344CB8AC3E}">
        <p14:creationId xmlns:p14="http://schemas.microsoft.com/office/powerpoint/2010/main" xmlns="" val="294126929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393;p47">
            <a:extLst>
              <a:ext uri="{FF2B5EF4-FFF2-40B4-BE49-F238E27FC236}">
                <a16:creationId xmlns:a16="http://schemas.microsoft.com/office/drawing/2014/main" xmlns="" id="{2E6D1412-621B-47D3-8A48-A1A875DAA820}"/>
              </a:ext>
            </a:extLst>
          </p:cNvPr>
          <p:cNvSpPr txBox="1"/>
          <p:nvPr/>
        </p:nvSpPr>
        <p:spPr>
          <a:xfrm>
            <a:off x="3320893" y="312667"/>
            <a:ext cx="3779906" cy="646290"/>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619D9D"/>
              </a:buClr>
              <a:buSzPts val="3200"/>
              <a:buFont typeface="Arial"/>
              <a:buNone/>
            </a:pPr>
            <a:r>
              <a:rPr lang="en-US" sz="3600" i="0" u="none" dirty="0">
                <a:ln w="0"/>
                <a:solidFill>
                  <a:schemeClr val="accent1"/>
                </a:solidFill>
                <a:effectLst>
                  <a:outerShdw blurRad="38100" dist="25400" dir="5400000" algn="ctr" rotWithShape="0">
                    <a:srgbClr val="6E747A">
                      <a:alpha val="43000"/>
                    </a:srgbClr>
                  </a:outerShdw>
                </a:effectLst>
                <a:latin typeface="Arial"/>
                <a:ea typeface="Arial"/>
                <a:cs typeface="Arial"/>
                <a:sym typeface="Arial"/>
              </a:rPr>
              <a:t>What Is ERD ? </a:t>
            </a:r>
            <a:endParaRPr sz="3600" dirty="0">
              <a:ln w="0"/>
              <a:solidFill>
                <a:schemeClr val="accent1"/>
              </a:solidFill>
              <a:effectLst>
                <a:outerShdw blurRad="38100" dist="25400" dir="5400000" algn="ctr" rotWithShape="0">
                  <a:srgbClr val="6E747A">
                    <a:alpha val="43000"/>
                  </a:srgbClr>
                </a:outerShdw>
              </a:effectLst>
            </a:endParaRPr>
          </a:p>
        </p:txBody>
      </p:sp>
      <p:sp>
        <p:nvSpPr>
          <p:cNvPr id="3" name="Google Shape;394;p47">
            <a:extLst>
              <a:ext uri="{FF2B5EF4-FFF2-40B4-BE49-F238E27FC236}">
                <a16:creationId xmlns:a16="http://schemas.microsoft.com/office/drawing/2014/main" xmlns="" id="{4FF896F6-98ED-4C66-98D6-68804265B5A8}"/>
              </a:ext>
            </a:extLst>
          </p:cNvPr>
          <p:cNvSpPr txBox="1"/>
          <p:nvPr/>
        </p:nvSpPr>
        <p:spPr>
          <a:xfrm>
            <a:off x="1552211" y="1126531"/>
            <a:ext cx="7596330" cy="2462172"/>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An    entity–relationship    model     (ER model for short) </a:t>
            </a:r>
            <a:endParaRPr sz="2200" b="0" i="0" u="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describes interrelated    things   of   interest in a specific </a:t>
            </a:r>
            <a:endParaRPr sz="2200" b="0" i="0" u="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domain of knowledge.    A basic ER model is composed </a:t>
            </a:r>
            <a:endParaRPr sz="2200" b="0" i="0" u="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of entity types (which classify the things of interest) and </a:t>
            </a:r>
            <a:endParaRPr sz="2200" b="0" i="0" u="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specifies relationships that can exist between instances </a:t>
            </a:r>
            <a:endParaRPr sz="2200" b="0" i="0" u="none" dirty="0">
              <a:solidFill>
                <a:schemeClr val="dk1"/>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r>
              <a:rPr lang="en-US" sz="2200" b="0" i="0" u="none" dirty="0">
                <a:solidFill>
                  <a:srgbClr val="000000"/>
                </a:solidFill>
                <a:latin typeface="Arial"/>
                <a:ea typeface="Arial"/>
                <a:cs typeface="Arial"/>
                <a:sym typeface="Arial"/>
              </a:rPr>
              <a:t>of those entity </a:t>
            </a:r>
            <a:r>
              <a:rPr lang="en-US" sz="2200" b="0" i="0" u="none" dirty="0" smtClean="0">
                <a:solidFill>
                  <a:srgbClr val="000000"/>
                </a:solidFill>
                <a:latin typeface="Arial"/>
                <a:ea typeface="Arial"/>
                <a:cs typeface="Arial"/>
                <a:sym typeface="Arial"/>
              </a:rPr>
              <a:t>types.</a:t>
            </a:r>
            <a:endParaRPr sz="2200" dirty="0"/>
          </a:p>
          <a:p>
            <a:pPr marL="0" marR="0" lvl="0" indent="0" algn="ctr" rtl="0">
              <a:lnSpc>
                <a:spcPct val="100000"/>
              </a:lnSpc>
              <a:spcBef>
                <a:spcPts val="0"/>
              </a:spcBef>
              <a:spcAft>
                <a:spcPts val="0"/>
              </a:spcAft>
              <a:buNone/>
            </a:pPr>
            <a:endParaRPr sz="2200" b="0" i="0" u="none" dirty="0">
              <a:solidFill>
                <a:srgbClr val="000000"/>
              </a:solidFill>
              <a:latin typeface="Arial"/>
              <a:ea typeface="Arial"/>
              <a:cs typeface="Arial"/>
              <a:sym typeface="Arial"/>
            </a:endParaRPr>
          </a:p>
        </p:txBody>
      </p:sp>
      <p:sp>
        <p:nvSpPr>
          <p:cNvPr id="4" name="Google Shape;395;p47">
            <a:extLst>
              <a:ext uri="{FF2B5EF4-FFF2-40B4-BE49-F238E27FC236}">
                <a16:creationId xmlns:a16="http://schemas.microsoft.com/office/drawing/2014/main" xmlns="" id="{F0816D51-6780-4742-BD18-38C1BD2C336D}"/>
              </a:ext>
            </a:extLst>
          </p:cNvPr>
          <p:cNvSpPr txBox="1"/>
          <p:nvPr/>
        </p:nvSpPr>
        <p:spPr>
          <a:xfrm>
            <a:off x="3399474" y="3433132"/>
            <a:ext cx="3622743" cy="646290"/>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619D9D"/>
              </a:buClr>
              <a:buSzPts val="3200"/>
              <a:buFont typeface="Arial"/>
              <a:buNone/>
            </a:pPr>
            <a:r>
              <a:rPr lang="en-US" sz="3600" i="0" u="none" dirty="0">
                <a:ln w="0"/>
                <a:solidFill>
                  <a:schemeClr val="accent1"/>
                </a:solidFill>
                <a:effectLst>
                  <a:outerShdw blurRad="38100" dist="25400" dir="5400000" algn="ctr" rotWithShape="0">
                    <a:srgbClr val="6E747A">
                      <a:alpha val="43000"/>
                    </a:srgbClr>
                  </a:outerShdw>
                </a:effectLst>
                <a:latin typeface="Arial"/>
                <a:ea typeface="Arial"/>
                <a:cs typeface="Arial"/>
                <a:sym typeface="Arial"/>
              </a:rPr>
              <a:t>What Is Entity ? </a:t>
            </a:r>
            <a:endParaRPr sz="3600" dirty="0">
              <a:ln w="0"/>
              <a:solidFill>
                <a:schemeClr val="accent1"/>
              </a:solidFill>
              <a:effectLst>
                <a:outerShdw blurRad="38100" dist="25400" dir="5400000" algn="ctr" rotWithShape="0">
                  <a:srgbClr val="6E747A">
                    <a:alpha val="43000"/>
                  </a:srgbClr>
                </a:outerShdw>
              </a:effectLst>
            </a:endParaRPr>
          </a:p>
        </p:txBody>
      </p:sp>
      <p:sp>
        <p:nvSpPr>
          <p:cNvPr id="5" name="Google Shape;396;p47">
            <a:extLst>
              <a:ext uri="{FF2B5EF4-FFF2-40B4-BE49-F238E27FC236}">
                <a16:creationId xmlns:a16="http://schemas.microsoft.com/office/drawing/2014/main" xmlns="" id="{A27D759A-EED0-40F5-B710-E2F04F9D3075}"/>
              </a:ext>
            </a:extLst>
          </p:cNvPr>
          <p:cNvSpPr txBox="1"/>
          <p:nvPr/>
        </p:nvSpPr>
        <p:spPr>
          <a:xfrm>
            <a:off x="1931034" y="4375587"/>
            <a:ext cx="7092274" cy="1785064"/>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chemeClr val="dk1"/>
              </a:buClr>
              <a:buSzPts val="2000"/>
              <a:buFont typeface="Arial"/>
              <a:buNone/>
            </a:pPr>
            <a:r>
              <a:rPr lang="en-US" sz="2200" b="0" i="0" u="none" dirty="0">
                <a:solidFill>
                  <a:schemeClr val="dk1"/>
                </a:solidFill>
                <a:latin typeface="Arial"/>
                <a:ea typeface="Arial"/>
                <a:cs typeface="Arial"/>
                <a:sym typeface="Arial"/>
              </a:rPr>
              <a:t>An ERD entity is a definable thing or concept within a </a:t>
            </a:r>
            <a:endParaRPr sz="2200" dirty="0"/>
          </a:p>
          <a:p>
            <a:pPr marL="0" marR="0" lvl="0" indent="0" algn="ctr" rtl="0">
              <a:lnSpc>
                <a:spcPct val="100000"/>
              </a:lnSpc>
              <a:spcBef>
                <a:spcPts val="0"/>
              </a:spcBef>
              <a:spcAft>
                <a:spcPts val="0"/>
              </a:spcAft>
              <a:buClr>
                <a:schemeClr val="dk1"/>
              </a:buClr>
              <a:buSzPts val="2000"/>
              <a:buFont typeface="Arial"/>
              <a:buNone/>
            </a:pPr>
            <a:r>
              <a:rPr lang="en-US" sz="2200" b="0" i="0" u="none" dirty="0">
                <a:solidFill>
                  <a:schemeClr val="dk1"/>
                </a:solidFill>
                <a:latin typeface="Arial"/>
                <a:ea typeface="Arial"/>
                <a:cs typeface="Arial"/>
                <a:sym typeface="Arial"/>
              </a:rPr>
              <a:t>system, such as a person/role (e.g. Student)  , object </a:t>
            </a:r>
            <a:endParaRPr sz="2200" dirty="0"/>
          </a:p>
          <a:p>
            <a:pPr marL="0" marR="0" lvl="0" indent="0" algn="ctr" rtl="0">
              <a:lnSpc>
                <a:spcPct val="100000"/>
              </a:lnSpc>
              <a:spcBef>
                <a:spcPts val="0"/>
              </a:spcBef>
              <a:spcAft>
                <a:spcPts val="0"/>
              </a:spcAft>
              <a:buClr>
                <a:schemeClr val="dk1"/>
              </a:buClr>
              <a:buSzPts val="2000"/>
              <a:buFont typeface="Arial"/>
              <a:buNone/>
            </a:pPr>
            <a:r>
              <a:rPr lang="en-US" sz="2200" b="0" i="0" u="none" dirty="0">
                <a:solidFill>
                  <a:schemeClr val="dk1"/>
                </a:solidFill>
                <a:latin typeface="Arial"/>
                <a:ea typeface="Arial"/>
                <a:cs typeface="Arial"/>
                <a:sym typeface="Arial"/>
              </a:rPr>
              <a:t>(e.g. Invoice), concept   (e.g. Profile)   or    event (e.g. </a:t>
            </a:r>
            <a:endParaRPr sz="2200" dirty="0"/>
          </a:p>
          <a:p>
            <a:pPr marL="0" marR="0" lvl="0" indent="0" algn="ctr" rtl="0">
              <a:lnSpc>
                <a:spcPct val="100000"/>
              </a:lnSpc>
              <a:spcBef>
                <a:spcPts val="0"/>
              </a:spcBef>
              <a:spcAft>
                <a:spcPts val="0"/>
              </a:spcAft>
              <a:buClr>
                <a:schemeClr val="dk1"/>
              </a:buClr>
              <a:buSzPts val="2000"/>
              <a:buFont typeface="Arial"/>
              <a:buNone/>
            </a:pPr>
            <a:r>
              <a:rPr lang="en-US" sz="2200" b="0" i="0" u="none" dirty="0">
                <a:solidFill>
                  <a:schemeClr val="dk1"/>
                </a:solidFill>
                <a:latin typeface="Arial"/>
                <a:ea typeface="Arial"/>
                <a:cs typeface="Arial"/>
                <a:sym typeface="Arial"/>
              </a:rPr>
              <a:t>Transaction)   (note: In ERD, the term "entity" is often </a:t>
            </a:r>
            <a:endParaRPr sz="2200" dirty="0"/>
          </a:p>
          <a:p>
            <a:pPr marL="0" marR="0" lvl="0" indent="0" algn="ctr" rtl="0">
              <a:lnSpc>
                <a:spcPct val="100000"/>
              </a:lnSpc>
              <a:spcBef>
                <a:spcPts val="0"/>
              </a:spcBef>
              <a:spcAft>
                <a:spcPts val="0"/>
              </a:spcAft>
              <a:buClr>
                <a:schemeClr val="dk1"/>
              </a:buClr>
              <a:buSzPts val="2000"/>
              <a:buFont typeface="Arial"/>
              <a:buNone/>
            </a:pPr>
            <a:r>
              <a:rPr lang="en-US" sz="2200" b="0" i="0" u="none" dirty="0">
                <a:solidFill>
                  <a:schemeClr val="dk1"/>
                </a:solidFill>
                <a:latin typeface="Arial"/>
                <a:ea typeface="Arial"/>
                <a:cs typeface="Arial"/>
                <a:sym typeface="Arial"/>
              </a:rPr>
              <a:t>used instead of "table", but they are the same). </a:t>
            </a:r>
            <a:endParaRPr sz="2200" dirty="0"/>
          </a:p>
        </p:txBody>
      </p:sp>
    </p:spTree>
    <p:extLst>
      <p:ext uri="{BB962C8B-B14F-4D97-AF65-F5344CB8AC3E}">
        <p14:creationId xmlns:p14="http://schemas.microsoft.com/office/powerpoint/2010/main" xmlns="" val="39418453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404;p48">
            <a:extLst>
              <a:ext uri="{FF2B5EF4-FFF2-40B4-BE49-F238E27FC236}">
                <a16:creationId xmlns:a16="http://schemas.microsoft.com/office/drawing/2014/main" xmlns="" id="{3B53E8EF-75CD-436F-A921-146A9B716D7B}"/>
              </a:ext>
            </a:extLst>
          </p:cNvPr>
          <p:cNvSpPr txBox="1"/>
          <p:nvPr/>
        </p:nvSpPr>
        <p:spPr>
          <a:xfrm>
            <a:off x="2817964" y="610222"/>
            <a:ext cx="5292074" cy="707846"/>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rgbClr val="619D9D"/>
              </a:buClr>
              <a:buSzPts val="3200"/>
              <a:buFont typeface="Arial"/>
              <a:buNone/>
            </a:pPr>
            <a:r>
              <a:rPr lang="en-US" sz="4000" i="0" u="none" dirty="0">
                <a:ln w="0"/>
                <a:solidFill>
                  <a:schemeClr val="accent1"/>
                </a:solidFill>
                <a:effectLst>
                  <a:outerShdw blurRad="38100" dist="25400" dir="5400000" algn="ctr" rotWithShape="0">
                    <a:srgbClr val="6E747A">
                      <a:alpha val="43000"/>
                    </a:srgbClr>
                  </a:outerShdw>
                </a:effectLst>
                <a:latin typeface="Arial"/>
                <a:ea typeface="Arial"/>
                <a:cs typeface="Arial"/>
                <a:sym typeface="Arial"/>
              </a:rPr>
              <a:t>What Is Relationship ? </a:t>
            </a:r>
            <a:endParaRPr sz="4000" dirty="0">
              <a:ln w="0"/>
              <a:solidFill>
                <a:schemeClr val="accent1"/>
              </a:solidFill>
              <a:effectLst>
                <a:outerShdw blurRad="38100" dist="25400" dir="5400000" algn="ctr" rotWithShape="0">
                  <a:srgbClr val="6E747A">
                    <a:alpha val="43000"/>
                  </a:srgbClr>
                </a:outerShdw>
              </a:effectLst>
            </a:endParaRPr>
          </a:p>
        </p:txBody>
      </p:sp>
      <p:sp>
        <p:nvSpPr>
          <p:cNvPr id="3" name="Google Shape;405;p48">
            <a:extLst>
              <a:ext uri="{FF2B5EF4-FFF2-40B4-BE49-F238E27FC236}">
                <a16:creationId xmlns:a16="http://schemas.microsoft.com/office/drawing/2014/main" xmlns="" id="{1AC14994-2E02-45D7-A51E-BC3E917EF03F}"/>
              </a:ext>
            </a:extLst>
          </p:cNvPr>
          <p:cNvSpPr txBox="1"/>
          <p:nvPr/>
        </p:nvSpPr>
        <p:spPr>
          <a:xfrm>
            <a:off x="801740" y="2153910"/>
            <a:ext cx="9324522" cy="2677616"/>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A relationship between   two entities  signifies  that the </a:t>
            </a:r>
            <a:endParaRPr sz="2800" dirty="0"/>
          </a:p>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two entities are   associated with each other somehow. </a:t>
            </a:r>
            <a:endParaRPr sz="2800" dirty="0"/>
          </a:p>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For   example, student might enroll into a  course. The </a:t>
            </a:r>
            <a:endParaRPr sz="2800" dirty="0"/>
          </a:p>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entity Student is therefore related with Course, and the </a:t>
            </a:r>
            <a:endParaRPr sz="2800" dirty="0"/>
          </a:p>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relationships  is  presented  as a connector connecting </a:t>
            </a:r>
            <a:endParaRPr sz="2800" dirty="0"/>
          </a:p>
          <a:p>
            <a:pPr marL="0" marR="0" lvl="0" indent="0" algn="ctr" rtl="0">
              <a:lnSpc>
                <a:spcPct val="100000"/>
              </a:lnSpc>
              <a:spcBef>
                <a:spcPts val="0"/>
              </a:spcBef>
              <a:spcAft>
                <a:spcPts val="0"/>
              </a:spcAft>
              <a:buClr>
                <a:schemeClr val="dk1"/>
              </a:buClr>
              <a:buSzPts val="2000"/>
              <a:buFont typeface="Arial"/>
              <a:buNone/>
            </a:pPr>
            <a:r>
              <a:rPr lang="en-US" sz="2800" b="0" i="0" u="none" dirty="0">
                <a:solidFill>
                  <a:schemeClr val="dk1"/>
                </a:solidFill>
                <a:latin typeface="Arial"/>
                <a:ea typeface="Arial"/>
                <a:cs typeface="Arial"/>
                <a:sym typeface="Arial"/>
              </a:rPr>
              <a:t>between </a:t>
            </a:r>
            <a:r>
              <a:rPr lang="en-US" sz="2800" b="0" i="0" u="none" dirty="0" smtClean="0">
                <a:solidFill>
                  <a:schemeClr val="dk1"/>
                </a:solidFill>
                <a:latin typeface="Arial"/>
                <a:ea typeface="Arial"/>
                <a:cs typeface="Arial"/>
                <a:sym typeface="Arial"/>
              </a:rPr>
              <a:t>them.</a:t>
            </a:r>
            <a:endParaRPr sz="2800" dirty="0"/>
          </a:p>
        </p:txBody>
      </p:sp>
    </p:spTree>
    <p:extLst>
      <p:ext uri="{BB962C8B-B14F-4D97-AF65-F5344CB8AC3E}">
        <p14:creationId xmlns:p14="http://schemas.microsoft.com/office/powerpoint/2010/main" xmlns="" val="143756510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93F1365-D17B-4DD3-A7A1-C814733ADB26}"/>
              </a:ext>
            </a:extLst>
          </p:cNvPr>
          <p:cNvSpPr/>
          <p:nvPr/>
        </p:nvSpPr>
        <p:spPr>
          <a:xfrm>
            <a:off x="268999" y="2427257"/>
            <a:ext cx="11129137" cy="923330"/>
          </a:xfrm>
          <a:prstGeom prst="rect">
            <a:avLst/>
          </a:prstGeom>
        </p:spPr>
        <p:txBody>
          <a:bodyPr wrap="none">
            <a:spAutoFit/>
          </a:bodyPr>
          <a:lstStyle/>
          <a:p>
            <a:r>
              <a:rPr lang="en-US" sz="54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ER (Entity Relationship) </a:t>
            </a: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Diagram :</a:t>
            </a:r>
          </a:p>
        </p:txBody>
      </p:sp>
      <p:sp>
        <p:nvSpPr>
          <p:cNvPr id="3" name="Right Arrow 5">
            <a:extLst>
              <a:ext uri="{FF2B5EF4-FFF2-40B4-BE49-F238E27FC236}">
                <a16:creationId xmlns:a16="http://schemas.microsoft.com/office/drawing/2014/main" xmlns="" id="{AE42D96D-4C08-4C55-9C21-9577D75B1E82}"/>
              </a:ext>
            </a:extLst>
          </p:cNvPr>
          <p:cNvSpPr/>
          <p:nvPr/>
        </p:nvSpPr>
        <p:spPr>
          <a:xfrm>
            <a:off x="9629502" y="3350587"/>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101614884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326572" y="91440"/>
            <a:ext cx="9483634" cy="6635931"/>
          </a:xfrm>
        </p:spPr>
      </p:pic>
    </p:spTree>
    <p:extLst>
      <p:ext uri="{BB962C8B-B14F-4D97-AF65-F5344CB8AC3E}">
        <p14:creationId xmlns:p14="http://schemas.microsoft.com/office/powerpoint/2010/main" xmlns="" val="156811613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823" y="182881"/>
            <a:ext cx="9614263" cy="6257108"/>
          </a:xfrm>
          <a:solidFill>
            <a:schemeClr val="accent1">
              <a:lumMod val="40000"/>
              <a:lumOff val="60000"/>
            </a:schemeClr>
          </a:solidFill>
        </p:spPr>
        <p:txBody>
          <a:bodyPr>
            <a:normAutofit fontScale="90000"/>
          </a:bodyPr>
          <a:lstStyle/>
          <a:p>
            <a:pPr algn="ctr"/>
            <a:r>
              <a:rPr lang="en-IN" i="1" u="sng" dirty="0" smtClean="0">
                <a:solidFill>
                  <a:schemeClr val="tx1"/>
                </a:solidFill>
              </a:rPr>
              <a:t>Acknowledgement :</a:t>
            </a:r>
            <a:r>
              <a:rPr lang="en-IN" sz="1800" i="1" u="sng" dirty="0" smtClean="0">
                <a:solidFill>
                  <a:schemeClr val="tx1"/>
                </a:solidFill>
              </a:rPr>
              <a:t/>
            </a:r>
            <a:br>
              <a:rPr lang="en-IN" sz="1800" i="1" u="sng" dirty="0" smtClean="0">
                <a:solidFill>
                  <a:schemeClr val="tx1"/>
                </a:solidFill>
              </a:rPr>
            </a:br>
            <a:r>
              <a:rPr lang="en-IN" i="1" u="sng" dirty="0" smtClean="0">
                <a:solidFill>
                  <a:schemeClr val="tx1"/>
                </a:solidFill>
              </a:rPr>
              <a:t/>
            </a:r>
            <a:br>
              <a:rPr lang="en-IN" i="1" u="sng" dirty="0" smtClean="0">
                <a:solidFill>
                  <a:schemeClr val="tx1"/>
                </a:solidFill>
              </a:rPr>
            </a:br>
            <a:r>
              <a:rPr lang="en-IN" sz="2400" dirty="0" smtClean="0">
                <a:solidFill>
                  <a:schemeClr val="tx1"/>
                </a:solidFill>
                <a:sym typeface="Wingdings" panose="05000000000000000000" pitchFamily="2" charset="2"/>
              </a:rPr>
              <a:t> It  is our great pleasure to acknowledge the contribution and assistance of a few individuals to this effort. We acknowledge here our debt to those who have contributed significantly to this project.</a:t>
            </a:r>
            <a:br>
              <a:rPr lang="en-IN" sz="2400" dirty="0" smtClean="0">
                <a:solidFill>
                  <a:schemeClr val="tx1"/>
                </a:solidFill>
                <a:sym typeface="Wingdings" panose="05000000000000000000" pitchFamily="2" charset="2"/>
              </a:rPr>
            </a:br>
            <a:r>
              <a:rPr lang="en-IN" sz="2400" dirty="0">
                <a:solidFill>
                  <a:schemeClr val="tx1"/>
                </a:solidFill>
                <a:sym typeface="Wingdings" panose="05000000000000000000" pitchFamily="2" charset="2"/>
              </a:rPr>
              <a:t/>
            </a:r>
            <a:br>
              <a:rPr lang="en-IN" sz="2400" dirty="0">
                <a:solidFill>
                  <a:schemeClr val="tx1"/>
                </a:solidFill>
                <a:sym typeface="Wingdings" panose="05000000000000000000" pitchFamily="2" charset="2"/>
              </a:rPr>
            </a:br>
            <a:r>
              <a:rPr lang="en-IN" sz="2400" dirty="0" smtClean="0">
                <a:solidFill>
                  <a:schemeClr val="tx1"/>
                </a:solidFill>
                <a:sym typeface="Wingdings" panose="05000000000000000000" pitchFamily="2" charset="2"/>
              </a:rPr>
              <a:t> We would like to express our special thanks of gratitude to </a:t>
            </a:r>
            <a:r>
              <a:rPr lang="en-IN" sz="2400" dirty="0" smtClean="0">
                <a:solidFill>
                  <a:schemeClr val="tx1"/>
                </a:solidFill>
                <a:sym typeface="Wingdings" panose="05000000000000000000" pitchFamily="2" charset="2"/>
              </a:rPr>
              <a:t>Silver Oak</a:t>
            </a:r>
            <a:r>
              <a:rPr lang="en-IN" sz="2400" dirty="0" smtClean="0">
                <a:solidFill>
                  <a:schemeClr val="tx1"/>
                </a:solidFill>
                <a:sym typeface="Wingdings" panose="05000000000000000000" pitchFamily="2" charset="2"/>
              </a:rPr>
              <a:t> </a:t>
            </a:r>
            <a:r>
              <a:rPr lang="en-IN" sz="2400" dirty="0" smtClean="0">
                <a:solidFill>
                  <a:schemeClr val="tx1"/>
                </a:solidFill>
                <a:sym typeface="Wingdings" panose="05000000000000000000" pitchFamily="2" charset="2"/>
              </a:rPr>
              <a:t>College for allowing us to develop this project. We are also indebted to our faculty and guide </a:t>
            </a:r>
            <a:r>
              <a:rPr lang="en-IN" sz="2400" b="1" dirty="0" err="1" smtClean="0">
                <a:solidFill>
                  <a:schemeClr val="tx1"/>
                </a:solidFill>
                <a:sym typeface="Wingdings" panose="05000000000000000000" pitchFamily="2" charset="2"/>
              </a:rPr>
              <a:t>Unnati</a:t>
            </a:r>
            <a:r>
              <a:rPr lang="en-IN" sz="2400" b="1" dirty="0" smtClean="0">
                <a:solidFill>
                  <a:schemeClr val="tx1"/>
                </a:solidFill>
                <a:sym typeface="Wingdings" panose="05000000000000000000" pitchFamily="2" charset="2"/>
              </a:rPr>
              <a:t> </a:t>
            </a:r>
            <a:r>
              <a:rPr lang="en-IN" sz="2400" b="1" dirty="0" err="1" smtClean="0">
                <a:solidFill>
                  <a:schemeClr val="tx1"/>
                </a:solidFill>
                <a:sym typeface="Wingdings" panose="05000000000000000000" pitchFamily="2" charset="2"/>
              </a:rPr>
              <a:t>Parmar</a:t>
            </a:r>
            <a:r>
              <a:rPr lang="en-IN" sz="2400" b="1" dirty="0" smtClean="0">
                <a:solidFill>
                  <a:schemeClr val="tx1"/>
                </a:solidFill>
                <a:sym typeface="Wingdings" panose="05000000000000000000" pitchFamily="2" charset="2"/>
              </a:rPr>
              <a:t> </a:t>
            </a:r>
            <a:r>
              <a:rPr lang="en-IN" sz="2400" dirty="0" smtClean="0">
                <a:solidFill>
                  <a:schemeClr val="tx1"/>
                </a:solidFill>
                <a:sym typeface="Wingdings" panose="05000000000000000000" pitchFamily="2" charset="2"/>
              </a:rPr>
              <a:t>for </a:t>
            </a:r>
            <a:r>
              <a:rPr lang="en-IN" sz="2400" dirty="0" smtClean="0">
                <a:solidFill>
                  <a:schemeClr val="tx1"/>
                </a:solidFill>
                <a:sym typeface="Wingdings" panose="05000000000000000000" pitchFamily="2" charset="2"/>
              </a:rPr>
              <a:t>motivating us and fostering feelings towards our ability. We sincerely acknowledge that without support this project would not have been feasible.</a:t>
            </a:r>
            <a:br>
              <a:rPr lang="en-IN" sz="2400" dirty="0" smtClean="0">
                <a:solidFill>
                  <a:schemeClr val="tx1"/>
                </a:solidFill>
                <a:sym typeface="Wingdings" panose="05000000000000000000" pitchFamily="2" charset="2"/>
              </a:rPr>
            </a:br>
            <a:r>
              <a:rPr lang="en-IN" sz="2400" dirty="0">
                <a:solidFill>
                  <a:schemeClr val="tx1"/>
                </a:solidFill>
                <a:sym typeface="Wingdings" panose="05000000000000000000" pitchFamily="2" charset="2"/>
              </a:rPr>
              <a:t/>
            </a:r>
            <a:br>
              <a:rPr lang="en-IN" sz="2400" dirty="0">
                <a:solidFill>
                  <a:schemeClr val="tx1"/>
                </a:solidFill>
                <a:sym typeface="Wingdings" panose="05000000000000000000" pitchFamily="2" charset="2"/>
              </a:rPr>
            </a:br>
            <a:r>
              <a:rPr lang="en-IN" sz="2400" dirty="0" smtClean="0">
                <a:solidFill>
                  <a:schemeClr val="tx1"/>
                </a:solidFill>
                <a:sym typeface="Wingdings" panose="05000000000000000000" pitchFamily="2" charset="2"/>
              </a:rPr>
              <a:t> Our thanks goes to all the faculty members of </a:t>
            </a:r>
            <a:r>
              <a:rPr lang="en-IN" sz="2400" dirty="0" smtClean="0">
                <a:solidFill>
                  <a:schemeClr val="tx1"/>
                </a:solidFill>
                <a:sym typeface="Wingdings" panose="05000000000000000000" pitchFamily="2" charset="2"/>
              </a:rPr>
              <a:t>Silver Oak</a:t>
            </a:r>
            <a:r>
              <a:rPr lang="en-IN" sz="2400" dirty="0" smtClean="0">
                <a:solidFill>
                  <a:schemeClr val="tx1"/>
                </a:solidFill>
                <a:sym typeface="Wingdings" panose="05000000000000000000" pitchFamily="2" charset="2"/>
              </a:rPr>
              <a:t> </a:t>
            </a:r>
            <a:r>
              <a:rPr lang="en-IN" sz="2400" dirty="0" smtClean="0">
                <a:solidFill>
                  <a:schemeClr val="tx1"/>
                </a:solidFill>
                <a:sym typeface="Wingdings" panose="05000000000000000000" pitchFamily="2" charset="2"/>
              </a:rPr>
              <a:t>college of Computer Applications. Finally, we would like to thank everyone who directly or indirectly helped us in the project within the limited time frame.</a:t>
            </a:r>
            <a:br>
              <a:rPr lang="en-IN" sz="2400" dirty="0" smtClean="0">
                <a:solidFill>
                  <a:schemeClr val="tx1"/>
                </a:solidFill>
                <a:sym typeface="Wingdings" panose="05000000000000000000" pitchFamily="2" charset="2"/>
              </a:rPr>
            </a:br>
            <a:r>
              <a:rPr lang="en-IN" sz="2400" dirty="0">
                <a:solidFill>
                  <a:schemeClr val="tx1"/>
                </a:solidFill>
                <a:sym typeface="Wingdings" panose="05000000000000000000" pitchFamily="2" charset="2"/>
              </a:rPr>
              <a:t/>
            </a:r>
            <a:br>
              <a:rPr lang="en-IN" sz="2400" dirty="0">
                <a:solidFill>
                  <a:schemeClr val="tx1"/>
                </a:solidFill>
                <a:sym typeface="Wingdings" panose="05000000000000000000" pitchFamily="2" charset="2"/>
              </a:rPr>
            </a:br>
            <a:r>
              <a:rPr lang="en-IN" sz="2400" dirty="0" smtClean="0">
                <a:solidFill>
                  <a:schemeClr val="tx1"/>
                </a:solidFill>
                <a:sym typeface="Wingdings" panose="05000000000000000000" pitchFamily="2" charset="2"/>
              </a:rPr>
              <a:t>  </a:t>
            </a:r>
            <a:r>
              <a:rPr lang="en-IN" i="1" u="sng" dirty="0">
                <a:solidFill>
                  <a:schemeClr val="tx1"/>
                </a:solidFill>
              </a:rPr>
              <a:t/>
            </a:r>
            <a:br>
              <a:rPr lang="en-IN" i="1" u="sng" dirty="0">
                <a:solidFill>
                  <a:schemeClr val="tx1"/>
                </a:solidFill>
              </a:rPr>
            </a:br>
            <a:endParaRPr lang="en-IN" i="1" u="sng" dirty="0">
              <a:solidFill>
                <a:schemeClr val="tx1"/>
              </a:solidFill>
            </a:endParaRPr>
          </a:p>
        </p:txBody>
      </p:sp>
    </p:spTree>
    <p:extLst>
      <p:ext uri="{BB962C8B-B14F-4D97-AF65-F5344CB8AC3E}">
        <p14:creationId xmlns:p14="http://schemas.microsoft.com/office/powerpoint/2010/main" xmlns="" val="396188454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2C0A5D34-4D48-49BF-838C-E91C188D0736}"/>
              </a:ext>
            </a:extLst>
          </p:cNvPr>
          <p:cNvSpPr/>
          <p:nvPr/>
        </p:nvSpPr>
        <p:spPr>
          <a:xfrm>
            <a:off x="1958814" y="1837274"/>
            <a:ext cx="8274381" cy="1015663"/>
          </a:xfrm>
          <a:prstGeom prst="rect">
            <a:avLst/>
          </a:prstGeom>
        </p:spPr>
        <p:txBody>
          <a:bodyPr wrap="none">
            <a:spAutoFit/>
          </a:bodyPr>
          <a:lstStyle/>
          <a:p>
            <a:pPr algn="ctr"/>
            <a:r>
              <a:rPr lang="en-IN"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DATA DOCUMENTATION</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3" name="Rectangle 2">
            <a:extLst>
              <a:ext uri="{FF2B5EF4-FFF2-40B4-BE49-F238E27FC236}">
                <a16:creationId xmlns:a16="http://schemas.microsoft.com/office/drawing/2014/main" xmlns="" id="{457288FC-9B57-44F2-8244-F4D881412718}"/>
              </a:ext>
            </a:extLst>
          </p:cNvPr>
          <p:cNvSpPr/>
          <p:nvPr/>
        </p:nvSpPr>
        <p:spPr>
          <a:xfrm>
            <a:off x="4781527" y="2923440"/>
            <a:ext cx="3066097" cy="1015663"/>
          </a:xfrm>
          <a:prstGeom prst="rect">
            <a:avLst/>
          </a:prstGeom>
        </p:spPr>
        <p:txBody>
          <a:bodyPr wrap="none">
            <a:spAutoFit/>
          </a:bodyPr>
          <a:lstStyle/>
          <a:p>
            <a:pPr algn="ctr"/>
            <a:r>
              <a:rPr lang="en-US"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TABLES:</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4" name="Right Arrow 5">
            <a:extLst>
              <a:ext uri="{FF2B5EF4-FFF2-40B4-BE49-F238E27FC236}">
                <a16:creationId xmlns:a16="http://schemas.microsoft.com/office/drawing/2014/main" xmlns="" id="{796C0C10-8075-478B-BAF2-DB560281BF2C}"/>
              </a:ext>
            </a:extLst>
          </p:cNvPr>
          <p:cNvSpPr/>
          <p:nvPr/>
        </p:nvSpPr>
        <p:spPr>
          <a:xfrm>
            <a:off x="9552384" y="3717032"/>
            <a:ext cx="978408" cy="789432"/>
          </a:xfrm>
          <a:prstGeom prst="rightArrow">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dirty="0">
              <a:highlight>
                <a:srgbClr val="FFFF00"/>
              </a:highlight>
            </a:endParaRPr>
          </a:p>
        </p:txBody>
      </p:sp>
    </p:spTree>
    <p:extLst>
      <p:ext uri="{BB962C8B-B14F-4D97-AF65-F5344CB8AC3E}">
        <p14:creationId xmlns:p14="http://schemas.microsoft.com/office/powerpoint/2010/main" xmlns="" val="30472504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5656" y="118776"/>
            <a:ext cx="7824653" cy="849085"/>
          </a:xfrm>
        </p:spPr>
        <p:txBody>
          <a:bodyPr/>
          <a:lstStyle/>
          <a:p>
            <a:pPr algn="ctr"/>
            <a:r>
              <a:rPr lang="en-IN" b="1" i="1" u="sng" dirty="0" smtClean="0"/>
              <a:t>User_Master</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1688585456"/>
              </p:ext>
            </p:extLst>
          </p:nvPr>
        </p:nvGraphicFramePr>
        <p:xfrm>
          <a:off x="1175656" y="967861"/>
          <a:ext cx="8128000" cy="4820920"/>
        </p:xfrm>
        <a:graphic>
          <a:graphicData uri="http://schemas.openxmlformats.org/drawingml/2006/table">
            <a:tbl>
              <a:tblPr firstRow="1" bandRow="1">
                <a:tableStyleId>{5C22544A-7EE6-4342-B048-85BDC9FD1C3A}</a:tableStyleId>
              </a:tblPr>
              <a:tblGrid>
                <a:gridCol w="979715">
                  <a:extLst>
                    <a:ext uri="{9D8B030D-6E8A-4147-A177-3AD203B41FA5}">
                      <a16:colId xmlns:a16="http://schemas.microsoft.com/office/drawing/2014/main" xmlns="" val="1304034810"/>
                    </a:ext>
                  </a:extLst>
                </a:gridCol>
                <a:gridCol w="1750423">
                  <a:extLst>
                    <a:ext uri="{9D8B030D-6E8A-4147-A177-3AD203B41FA5}">
                      <a16:colId xmlns:a16="http://schemas.microsoft.com/office/drawing/2014/main" xmlns="" val="2243957625"/>
                    </a:ext>
                  </a:extLst>
                </a:gridCol>
                <a:gridCol w="1436915">
                  <a:extLst>
                    <a:ext uri="{9D8B030D-6E8A-4147-A177-3AD203B41FA5}">
                      <a16:colId xmlns:a16="http://schemas.microsoft.com/office/drawing/2014/main" xmlns="" val="3930807024"/>
                    </a:ext>
                  </a:extLst>
                </a:gridCol>
                <a:gridCol w="692331">
                  <a:extLst>
                    <a:ext uri="{9D8B030D-6E8A-4147-A177-3AD203B41FA5}">
                      <a16:colId xmlns:a16="http://schemas.microsoft.com/office/drawing/2014/main" xmlns="" val="553820833"/>
                    </a:ext>
                  </a:extLst>
                </a:gridCol>
                <a:gridCol w="3268616">
                  <a:extLst>
                    <a:ext uri="{9D8B030D-6E8A-4147-A177-3AD203B41FA5}">
                      <a16:colId xmlns:a16="http://schemas.microsoft.com/office/drawing/2014/main" xmlns="" val="765361408"/>
                    </a:ext>
                  </a:extLst>
                </a:gridCol>
              </a:tblGrid>
              <a:tr h="370840">
                <a:tc>
                  <a:txBody>
                    <a:bodyPr/>
                    <a:lstStyle/>
                    <a:p>
                      <a:r>
                        <a:rPr lang="en-IN" dirty="0" smtClean="0">
                          <a:solidFill>
                            <a:schemeClr val="bg1"/>
                          </a:solidFill>
                        </a:rPr>
                        <a:t>Sr. no</a:t>
                      </a:r>
                      <a:endParaRPr lang="en-IN" dirty="0">
                        <a:solidFill>
                          <a:schemeClr val="bg1"/>
                        </a:solidFill>
                      </a:endParaRPr>
                    </a:p>
                  </a:txBody>
                  <a:tcPr/>
                </a:tc>
                <a:tc>
                  <a:txBody>
                    <a:bodyPr/>
                    <a:lstStyle/>
                    <a:p>
                      <a:r>
                        <a:rPr lang="en-IN" dirty="0" smtClean="0">
                          <a:solidFill>
                            <a:schemeClr val="bg1"/>
                          </a:solidFill>
                        </a:rPr>
                        <a:t>Field</a:t>
                      </a:r>
                      <a:r>
                        <a:rPr lang="en-IN" baseline="0" dirty="0" smtClean="0">
                          <a:solidFill>
                            <a:schemeClr val="bg1"/>
                          </a:solidFill>
                        </a:rPr>
                        <a:t> name</a:t>
                      </a:r>
                      <a:endParaRPr lang="en-IN" dirty="0">
                        <a:solidFill>
                          <a:schemeClr val="bg1"/>
                        </a:solidFill>
                      </a:endParaRPr>
                    </a:p>
                  </a:txBody>
                  <a:tcPr/>
                </a:tc>
                <a:tc>
                  <a:txBody>
                    <a:bodyPr/>
                    <a:lstStyle/>
                    <a:p>
                      <a:r>
                        <a:rPr lang="en-IN" dirty="0" smtClean="0">
                          <a:solidFill>
                            <a:schemeClr val="bg1"/>
                          </a:solidFill>
                        </a:rPr>
                        <a:t>Datatype</a:t>
                      </a:r>
                      <a:endParaRPr lang="en-IN" dirty="0">
                        <a:solidFill>
                          <a:schemeClr val="bg1"/>
                        </a:solidFill>
                      </a:endParaRPr>
                    </a:p>
                  </a:txBody>
                  <a:tcPr/>
                </a:tc>
                <a:tc>
                  <a:txBody>
                    <a:bodyPr/>
                    <a:lstStyle/>
                    <a:p>
                      <a:r>
                        <a:rPr lang="en-IN" dirty="0" smtClean="0">
                          <a:solidFill>
                            <a:schemeClr val="bg1"/>
                          </a:solidFill>
                        </a:rPr>
                        <a:t>Key</a:t>
                      </a:r>
                      <a:endParaRPr lang="en-IN" dirty="0">
                        <a:solidFill>
                          <a:schemeClr val="bg1"/>
                        </a:solidFill>
                      </a:endParaRPr>
                    </a:p>
                  </a:txBody>
                  <a:tcPr/>
                </a:tc>
                <a:tc>
                  <a:txBody>
                    <a:bodyPr/>
                    <a:lstStyle/>
                    <a:p>
                      <a:r>
                        <a:rPr lang="en-IN" dirty="0" smtClean="0">
                          <a:solidFill>
                            <a:schemeClr val="bg1"/>
                          </a:solidFill>
                        </a:rPr>
                        <a:t>Description</a:t>
                      </a:r>
                      <a:endParaRPr lang="en-IN" dirty="0">
                        <a:solidFill>
                          <a:schemeClr val="bg1"/>
                        </a:solidFill>
                      </a:endParaRPr>
                    </a:p>
                  </a:txBody>
                  <a:tcPr/>
                </a:tc>
                <a:extLst>
                  <a:ext uri="{0D108BD9-81ED-4DB2-BD59-A6C34878D82A}">
                    <a16:rowId xmlns:a16="http://schemas.microsoft.com/office/drawing/2014/main" xmlns="" val="2617210244"/>
                  </a:ext>
                </a:extLst>
              </a:tr>
              <a:tr h="370840">
                <a:tc>
                  <a:txBody>
                    <a:bodyPr/>
                    <a:lstStyle/>
                    <a:p>
                      <a:r>
                        <a:rPr lang="en-IN" dirty="0" smtClean="0"/>
                        <a:t>1</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 of the User.</a:t>
                      </a:r>
                      <a:endParaRPr lang="en-IN" dirty="0"/>
                    </a:p>
                  </a:txBody>
                  <a:tcPr/>
                </a:tc>
                <a:extLst>
                  <a:ext uri="{0D108BD9-81ED-4DB2-BD59-A6C34878D82A}">
                    <a16:rowId xmlns:a16="http://schemas.microsoft.com/office/drawing/2014/main" xmlns="" val="3696363752"/>
                  </a:ext>
                </a:extLst>
              </a:tr>
              <a:tr h="370840">
                <a:tc>
                  <a:txBody>
                    <a:bodyPr/>
                    <a:lstStyle/>
                    <a:p>
                      <a:r>
                        <a:rPr lang="en-IN" dirty="0" smtClean="0"/>
                        <a:t>2</a:t>
                      </a:r>
                      <a:endParaRPr lang="en-IN" dirty="0"/>
                    </a:p>
                  </a:txBody>
                  <a:tcPr/>
                </a:tc>
                <a:tc>
                  <a:txBody>
                    <a:bodyPr/>
                    <a:lstStyle/>
                    <a:p>
                      <a:r>
                        <a:rPr lang="en-IN" dirty="0" smtClean="0"/>
                        <a:t>User_Type</a:t>
                      </a:r>
                      <a:endParaRPr lang="en-IN" dirty="0"/>
                    </a:p>
                  </a:txBody>
                  <a:tcPr/>
                </a:tc>
                <a:tc>
                  <a:txBody>
                    <a:bodyPr/>
                    <a:lstStyle/>
                    <a:p>
                      <a:r>
                        <a:rPr lang="en-IN" dirty="0" smtClean="0"/>
                        <a:t>varchar(10)</a:t>
                      </a:r>
                      <a:endParaRPr lang="en-IN" dirty="0"/>
                    </a:p>
                  </a:txBody>
                  <a:tcPr/>
                </a:tc>
                <a:tc>
                  <a:txBody>
                    <a:bodyPr/>
                    <a:lstStyle/>
                    <a:p>
                      <a:endParaRPr lang="en-IN" dirty="0"/>
                    </a:p>
                  </a:txBody>
                  <a:tcPr/>
                </a:tc>
                <a:tc>
                  <a:txBody>
                    <a:bodyPr/>
                    <a:lstStyle/>
                    <a:p>
                      <a:r>
                        <a:rPr lang="en-IN" dirty="0" smtClean="0"/>
                        <a:t>Type/Role of the User.</a:t>
                      </a:r>
                      <a:endParaRPr lang="en-IN" dirty="0"/>
                    </a:p>
                  </a:txBody>
                  <a:tcPr/>
                </a:tc>
                <a:extLst>
                  <a:ext uri="{0D108BD9-81ED-4DB2-BD59-A6C34878D82A}">
                    <a16:rowId xmlns:a16="http://schemas.microsoft.com/office/drawing/2014/main" xmlns="" val="3883965839"/>
                  </a:ext>
                </a:extLst>
              </a:tr>
              <a:tr h="370840">
                <a:tc>
                  <a:txBody>
                    <a:bodyPr/>
                    <a:lstStyle/>
                    <a:p>
                      <a:r>
                        <a:rPr lang="en-IN" dirty="0" smtClean="0"/>
                        <a:t>3</a:t>
                      </a:r>
                      <a:endParaRPr lang="en-IN" dirty="0"/>
                    </a:p>
                  </a:txBody>
                  <a:tcPr/>
                </a:tc>
                <a:tc>
                  <a:txBody>
                    <a:bodyPr/>
                    <a:lstStyle/>
                    <a:p>
                      <a:r>
                        <a:rPr lang="en-IN" dirty="0" smtClean="0"/>
                        <a:t>First_Name</a:t>
                      </a:r>
                      <a:endParaRPr lang="en-IN" dirty="0"/>
                    </a:p>
                  </a:txBody>
                  <a:tcPr/>
                </a:tc>
                <a:tc>
                  <a:txBody>
                    <a:bodyPr/>
                    <a:lstStyle/>
                    <a:p>
                      <a:r>
                        <a:rPr lang="en-IN" dirty="0" smtClean="0"/>
                        <a:t>varchar(10)</a:t>
                      </a:r>
                      <a:endParaRPr lang="en-IN" dirty="0"/>
                    </a:p>
                  </a:txBody>
                  <a:tcPr/>
                </a:tc>
                <a:tc>
                  <a:txBody>
                    <a:bodyPr/>
                    <a:lstStyle/>
                    <a:p>
                      <a:endParaRPr lang="en-IN" dirty="0"/>
                    </a:p>
                  </a:txBody>
                  <a:tcPr/>
                </a:tc>
                <a:tc>
                  <a:txBody>
                    <a:bodyPr/>
                    <a:lstStyle/>
                    <a:p>
                      <a:r>
                        <a:rPr lang="en-IN" dirty="0" smtClean="0"/>
                        <a:t>First name of the User.</a:t>
                      </a:r>
                      <a:endParaRPr lang="en-IN" dirty="0"/>
                    </a:p>
                  </a:txBody>
                  <a:tcPr/>
                </a:tc>
                <a:extLst>
                  <a:ext uri="{0D108BD9-81ED-4DB2-BD59-A6C34878D82A}">
                    <a16:rowId xmlns:a16="http://schemas.microsoft.com/office/drawing/2014/main" xmlns="" val="3762551852"/>
                  </a:ext>
                </a:extLst>
              </a:tr>
              <a:tr h="370840">
                <a:tc>
                  <a:txBody>
                    <a:bodyPr/>
                    <a:lstStyle/>
                    <a:p>
                      <a:r>
                        <a:rPr lang="en-IN" dirty="0" smtClean="0"/>
                        <a:t>4</a:t>
                      </a:r>
                      <a:endParaRPr lang="en-IN" dirty="0"/>
                    </a:p>
                  </a:txBody>
                  <a:tcPr/>
                </a:tc>
                <a:tc>
                  <a:txBody>
                    <a:bodyPr/>
                    <a:lstStyle/>
                    <a:p>
                      <a:r>
                        <a:rPr lang="en-IN" dirty="0" smtClean="0"/>
                        <a:t>Second_Name</a:t>
                      </a:r>
                      <a:endParaRPr lang="en-IN" dirty="0"/>
                    </a:p>
                  </a:txBody>
                  <a:tcPr/>
                </a:tc>
                <a:tc>
                  <a:txBody>
                    <a:bodyPr/>
                    <a:lstStyle/>
                    <a:p>
                      <a:r>
                        <a:rPr lang="en-IN" dirty="0" smtClean="0"/>
                        <a:t>varchar(10)</a:t>
                      </a:r>
                      <a:endParaRPr lang="en-IN" dirty="0"/>
                    </a:p>
                  </a:txBody>
                  <a:tcPr/>
                </a:tc>
                <a:tc>
                  <a:txBody>
                    <a:bodyPr/>
                    <a:lstStyle/>
                    <a:p>
                      <a:endParaRPr lang="en-IN" dirty="0"/>
                    </a:p>
                  </a:txBody>
                  <a:tcPr/>
                </a:tc>
                <a:tc>
                  <a:txBody>
                    <a:bodyPr/>
                    <a:lstStyle/>
                    <a:p>
                      <a:r>
                        <a:rPr lang="en-IN" dirty="0" smtClean="0"/>
                        <a:t>Second name of the User.</a:t>
                      </a:r>
                      <a:endParaRPr lang="en-IN" dirty="0"/>
                    </a:p>
                  </a:txBody>
                  <a:tcPr/>
                </a:tc>
                <a:extLst>
                  <a:ext uri="{0D108BD9-81ED-4DB2-BD59-A6C34878D82A}">
                    <a16:rowId xmlns:a16="http://schemas.microsoft.com/office/drawing/2014/main" xmlns="" val="1067045654"/>
                  </a:ext>
                </a:extLst>
              </a:tr>
              <a:tr h="370840">
                <a:tc>
                  <a:txBody>
                    <a:bodyPr/>
                    <a:lstStyle/>
                    <a:p>
                      <a:r>
                        <a:rPr lang="en-IN" dirty="0" smtClean="0"/>
                        <a:t>5</a:t>
                      </a:r>
                      <a:endParaRPr lang="en-IN" dirty="0"/>
                    </a:p>
                  </a:txBody>
                  <a:tcPr/>
                </a:tc>
                <a:tc>
                  <a:txBody>
                    <a:bodyPr/>
                    <a:lstStyle/>
                    <a:p>
                      <a:r>
                        <a:rPr lang="en-IN" dirty="0" smtClean="0"/>
                        <a:t>Last_Name</a:t>
                      </a:r>
                      <a:endParaRPr lang="en-IN" dirty="0"/>
                    </a:p>
                  </a:txBody>
                  <a:tcPr/>
                </a:tc>
                <a:tc>
                  <a:txBody>
                    <a:bodyPr/>
                    <a:lstStyle/>
                    <a:p>
                      <a:r>
                        <a:rPr lang="en-IN" dirty="0" smtClean="0"/>
                        <a:t>varchar(10)</a:t>
                      </a:r>
                      <a:endParaRPr lang="en-IN" dirty="0"/>
                    </a:p>
                  </a:txBody>
                  <a:tcPr/>
                </a:tc>
                <a:tc>
                  <a:txBody>
                    <a:bodyPr/>
                    <a:lstStyle/>
                    <a:p>
                      <a:endParaRPr lang="en-IN" dirty="0"/>
                    </a:p>
                  </a:txBody>
                  <a:tcPr/>
                </a:tc>
                <a:tc>
                  <a:txBody>
                    <a:bodyPr/>
                    <a:lstStyle/>
                    <a:p>
                      <a:r>
                        <a:rPr lang="en-IN" dirty="0" smtClean="0"/>
                        <a:t>Last name of the User.</a:t>
                      </a:r>
                      <a:endParaRPr lang="en-IN" dirty="0"/>
                    </a:p>
                  </a:txBody>
                  <a:tcPr/>
                </a:tc>
                <a:extLst>
                  <a:ext uri="{0D108BD9-81ED-4DB2-BD59-A6C34878D82A}">
                    <a16:rowId xmlns:a16="http://schemas.microsoft.com/office/drawing/2014/main" xmlns="" val="1162002632"/>
                  </a:ext>
                </a:extLst>
              </a:tr>
              <a:tr h="370840">
                <a:tc>
                  <a:txBody>
                    <a:bodyPr/>
                    <a:lstStyle/>
                    <a:p>
                      <a:r>
                        <a:rPr lang="en-IN" dirty="0" smtClean="0"/>
                        <a:t>6</a:t>
                      </a:r>
                      <a:endParaRPr lang="en-IN" dirty="0"/>
                    </a:p>
                  </a:txBody>
                  <a:tcPr/>
                </a:tc>
                <a:tc>
                  <a:txBody>
                    <a:bodyPr/>
                    <a:lstStyle/>
                    <a:p>
                      <a:r>
                        <a:rPr lang="en-IN" dirty="0" smtClean="0"/>
                        <a:t>Date_of</a:t>
                      </a:r>
                      <a:r>
                        <a:rPr lang="en-IN" baseline="0" dirty="0" smtClean="0"/>
                        <a:t>_Birth</a:t>
                      </a:r>
                      <a:endParaRPr lang="en-IN" dirty="0"/>
                    </a:p>
                  </a:txBody>
                  <a:tcPr/>
                </a:tc>
                <a:tc>
                  <a:txBody>
                    <a:bodyPr/>
                    <a:lstStyle/>
                    <a:p>
                      <a:r>
                        <a:rPr lang="en-IN" dirty="0" smtClean="0"/>
                        <a:t>Date</a:t>
                      </a:r>
                      <a:endParaRPr lang="en-IN" dirty="0"/>
                    </a:p>
                  </a:txBody>
                  <a:tcPr/>
                </a:tc>
                <a:tc>
                  <a:txBody>
                    <a:bodyPr/>
                    <a:lstStyle/>
                    <a:p>
                      <a:endParaRPr lang="en-IN" dirty="0"/>
                    </a:p>
                  </a:txBody>
                  <a:tcPr/>
                </a:tc>
                <a:tc>
                  <a:txBody>
                    <a:bodyPr/>
                    <a:lstStyle/>
                    <a:p>
                      <a:r>
                        <a:rPr lang="en-IN" dirty="0" smtClean="0"/>
                        <a:t>Date of the birth of User.</a:t>
                      </a:r>
                      <a:endParaRPr lang="en-IN" dirty="0"/>
                    </a:p>
                  </a:txBody>
                  <a:tcPr/>
                </a:tc>
                <a:extLst>
                  <a:ext uri="{0D108BD9-81ED-4DB2-BD59-A6C34878D82A}">
                    <a16:rowId xmlns:a16="http://schemas.microsoft.com/office/drawing/2014/main" xmlns="" val="547456640"/>
                  </a:ext>
                </a:extLst>
              </a:tr>
              <a:tr h="370840">
                <a:tc>
                  <a:txBody>
                    <a:bodyPr/>
                    <a:lstStyle/>
                    <a:p>
                      <a:r>
                        <a:rPr lang="en-IN" dirty="0" smtClean="0"/>
                        <a:t>7</a:t>
                      </a:r>
                      <a:endParaRPr lang="en-IN" dirty="0"/>
                    </a:p>
                  </a:txBody>
                  <a:tcPr/>
                </a:tc>
                <a:tc>
                  <a:txBody>
                    <a:bodyPr/>
                    <a:lstStyle/>
                    <a:p>
                      <a:r>
                        <a:rPr lang="en-IN" dirty="0" smtClean="0"/>
                        <a:t>Password</a:t>
                      </a:r>
                      <a:endParaRPr lang="en-IN" dirty="0"/>
                    </a:p>
                  </a:txBody>
                  <a:tcPr/>
                </a:tc>
                <a:tc>
                  <a:txBody>
                    <a:bodyPr/>
                    <a:lstStyle/>
                    <a:p>
                      <a:r>
                        <a:rPr lang="en-IN" dirty="0" smtClean="0"/>
                        <a:t>Password</a:t>
                      </a:r>
                      <a:endParaRPr lang="en-IN" dirty="0"/>
                    </a:p>
                  </a:txBody>
                  <a:tcPr/>
                </a:tc>
                <a:tc>
                  <a:txBody>
                    <a:bodyPr/>
                    <a:lstStyle/>
                    <a:p>
                      <a:endParaRPr lang="en-IN" dirty="0"/>
                    </a:p>
                  </a:txBody>
                  <a:tcPr/>
                </a:tc>
                <a:tc>
                  <a:txBody>
                    <a:bodyPr/>
                    <a:lstStyle/>
                    <a:p>
                      <a:r>
                        <a:rPr lang="en-IN" dirty="0" smtClean="0"/>
                        <a:t>Password.</a:t>
                      </a:r>
                      <a:endParaRPr lang="en-IN" dirty="0"/>
                    </a:p>
                  </a:txBody>
                  <a:tcPr/>
                </a:tc>
                <a:extLst>
                  <a:ext uri="{0D108BD9-81ED-4DB2-BD59-A6C34878D82A}">
                    <a16:rowId xmlns:a16="http://schemas.microsoft.com/office/drawing/2014/main" xmlns="" val="1046918232"/>
                  </a:ext>
                </a:extLst>
              </a:tr>
              <a:tr h="370840">
                <a:tc>
                  <a:txBody>
                    <a:bodyPr/>
                    <a:lstStyle/>
                    <a:p>
                      <a:r>
                        <a:rPr lang="en-IN" dirty="0" smtClean="0"/>
                        <a:t>8</a:t>
                      </a:r>
                      <a:endParaRPr lang="en-IN" dirty="0"/>
                    </a:p>
                  </a:txBody>
                  <a:tcPr/>
                </a:tc>
                <a:tc>
                  <a:txBody>
                    <a:bodyPr/>
                    <a:lstStyle/>
                    <a:p>
                      <a:r>
                        <a:rPr lang="en-IN" dirty="0" smtClean="0"/>
                        <a:t>Email</a:t>
                      </a:r>
                      <a:endParaRPr lang="en-IN" dirty="0"/>
                    </a:p>
                  </a:txBody>
                  <a:tcPr/>
                </a:tc>
                <a:tc>
                  <a:txBody>
                    <a:bodyPr/>
                    <a:lstStyle/>
                    <a:p>
                      <a:r>
                        <a:rPr lang="en-IN" dirty="0" smtClean="0"/>
                        <a:t>Varchar</a:t>
                      </a:r>
                      <a:endParaRPr lang="en-IN" dirty="0"/>
                    </a:p>
                  </a:txBody>
                  <a:tcPr/>
                </a:tc>
                <a:tc>
                  <a:txBody>
                    <a:bodyPr/>
                    <a:lstStyle/>
                    <a:p>
                      <a:endParaRPr lang="en-IN" dirty="0"/>
                    </a:p>
                  </a:txBody>
                  <a:tcPr/>
                </a:tc>
                <a:tc>
                  <a:txBody>
                    <a:bodyPr/>
                    <a:lstStyle/>
                    <a:p>
                      <a:r>
                        <a:rPr lang="en-IN" dirty="0" smtClean="0"/>
                        <a:t>Email of the User.</a:t>
                      </a:r>
                      <a:endParaRPr lang="en-IN" dirty="0"/>
                    </a:p>
                  </a:txBody>
                  <a:tcPr/>
                </a:tc>
                <a:extLst>
                  <a:ext uri="{0D108BD9-81ED-4DB2-BD59-A6C34878D82A}">
                    <a16:rowId xmlns:a16="http://schemas.microsoft.com/office/drawing/2014/main" xmlns="" val="3697130495"/>
                  </a:ext>
                </a:extLst>
              </a:tr>
              <a:tr h="370840">
                <a:tc>
                  <a:txBody>
                    <a:bodyPr/>
                    <a:lstStyle/>
                    <a:p>
                      <a:r>
                        <a:rPr lang="en-IN" dirty="0" smtClean="0"/>
                        <a:t>9</a:t>
                      </a:r>
                      <a:endParaRPr lang="en-IN" dirty="0"/>
                    </a:p>
                  </a:txBody>
                  <a:tcPr/>
                </a:tc>
                <a:tc>
                  <a:txBody>
                    <a:bodyPr/>
                    <a:lstStyle/>
                    <a:p>
                      <a:r>
                        <a:rPr lang="en-IN" dirty="0" smtClean="0"/>
                        <a:t>Contact 1</a:t>
                      </a:r>
                      <a:endParaRPr lang="en-IN" dirty="0"/>
                    </a:p>
                  </a:txBody>
                  <a:tcPr/>
                </a:tc>
                <a:tc>
                  <a:txBody>
                    <a:bodyPr/>
                    <a:lstStyle/>
                    <a:p>
                      <a:r>
                        <a:rPr lang="en-IN" dirty="0" smtClean="0"/>
                        <a:t>Numeric</a:t>
                      </a:r>
                      <a:endParaRPr lang="en-IN" dirty="0"/>
                    </a:p>
                  </a:txBody>
                  <a:tcPr/>
                </a:tc>
                <a:tc>
                  <a:txBody>
                    <a:bodyPr/>
                    <a:lstStyle/>
                    <a:p>
                      <a:endParaRPr lang="en-IN" dirty="0"/>
                    </a:p>
                  </a:txBody>
                  <a:tcPr/>
                </a:tc>
                <a:tc>
                  <a:txBody>
                    <a:bodyPr/>
                    <a:lstStyle/>
                    <a:p>
                      <a:r>
                        <a:rPr lang="en-IN" dirty="0" smtClean="0"/>
                        <a:t>Contact Number.</a:t>
                      </a:r>
                      <a:endParaRPr lang="en-IN" dirty="0"/>
                    </a:p>
                  </a:txBody>
                  <a:tcPr/>
                </a:tc>
                <a:extLst>
                  <a:ext uri="{0D108BD9-81ED-4DB2-BD59-A6C34878D82A}">
                    <a16:rowId xmlns:a16="http://schemas.microsoft.com/office/drawing/2014/main" xmlns="" val="3236416434"/>
                  </a:ext>
                </a:extLst>
              </a:tr>
              <a:tr h="370840">
                <a:tc>
                  <a:txBody>
                    <a:bodyPr/>
                    <a:lstStyle/>
                    <a:p>
                      <a:r>
                        <a:rPr lang="en-IN" dirty="0" smtClean="0"/>
                        <a:t>10</a:t>
                      </a:r>
                      <a:endParaRPr lang="en-IN" dirty="0"/>
                    </a:p>
                  </a:txBody>
                  <a:tcPr/>
                </a:tc>
                <a:tc>
                  <a:txBody>
                    <a:bodyPr/>
                    <a:lstStyle/>
                    <a:p>
                      <a:r>
                        <a:rPr lang="en-IN" dirty="0" smtClean="0"/>
                        <a:t>Contact 2</a:t>
                      </a:r>
                      <a:endParaRPr lang="en-IN" dirty="0"/>
                    </a:p>
                  </a:txBody>
                  <a:tcPr/>
                </a:tc>
                <a:tc>
                  <a:txBody>
                    <a:bodyPr/>
                    <a:lstStyle/>
                    <a:p>
                      <a:r>
                        <a:rPr lang="en-IN" dirty="0" smtClean="0"/>
                        <a:t>Numeric</a:t>
                      </a:r>
                      <a:endParaRPr lang="en-IN" dirty="0"/>
                    </a:p>
                  </a:txBody>
                  <a:tcPr/>
                </a:tc>
                <a:tc>
                  <a:txBody>
                    <a:bodyPr/>
                    <a:lstStyle/>
                    <a:p>
                      <a:endParaRPr lang="en-IN" dirty="0"/>
                    </a:p>
                  </a:txBody>
                  <a:tcPr/>
                </a:tc>
                <a:tc>
                  <a:txBody>
                    <a:bodyPr/>
                    <a:lstStyle/>
                    <a:p>
                      <a:r>
                        <a:rPr lang="en-IN" dirty="0" smtClean="0"/>
                        <a:t>Contact Number.</a:t>
                      </a:r>
                      <a:endParaRPr lang="en-IN" dirty="0"/>
                    </a:p>
                  </a:txBody>
                  <a:tcPr/>
                </a:tc>
                <a:extLst>
                  <a:ext uri="{0D108BD9-81ED-4DB2-BD59-A6C34878D82A}">
                    <a16:rowId xmlns:a16="http://schemas.microsoft.com/office/drawing/2014/main" xmlns="" val="1439442774"/>
                  </a:ext>
                </a:extLst>
              </a:tr>
              <a:tr h="370840">
                <a:tc>
                  <a:txBody>
                    <a:bodyPr/>
                    <a:lstStyle/>
                    <a:p>
                      <a:r>
                        <a:rPr lang="en-IN" dirty="0" smtClean="0"/>
                        <a:t>11</a:t>
                      </a:r>
                      <a:endParaRPr lang="en-IN" dirty="0"/>
                    </a:p>
                  </a:txBody>
                  <a:tcPr/>
                </a:tc>
                <a:tc>
                  <a:txBody>
                    <a:bodyPr/>
                    <a:lstStyle/>
                    <a:p>
                      <a:r>
                        <a:rPr lang="en-IN" dirty="0" smtClean="0"/>
                        <a:t>Address 1</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Address line number 1.</a:t>
                      </a:r>
                      <a:endParaRPr lang="en-IN" dirty="0"/>
                    </a:p>
                  </a:txBody>
                  <a:tcPr/>
                </a:tc>
                <a:extLst>
                  <a:ext uri="{0D108BD9-81ED-4DB2-BD59-A6C34878D82A}">
                    <a16:rowId xmlns:a16="http://schemas.microsoft.com/office/drawing/2014/main" xmlns="" val="1942029004"/>
                  </a:ext>
                </a:extLst>
              </a:tr>
              <a:tr h="370840">
                <a:tc>
                  <a:txBody>
                    <a:bodyPr/>
                    <a:lstStyle/>
                    <a:p>
                      <a:r>
                        <a:rPr lang="en-IN" dirty="0" smtClean="0"/>
                        <a:t>12</a:t>
                      </a:r>
                      <a:endParaRPr lang="en-IN" dirty="0"/>
                    </a:p>
                  </a:txBody>
                  <a:tcPr/>
                </a:tc>
                <a:tc>
                  <a:txBody>
                    <a:bodyPr/>
                    <a:lstStyle/>
                    <a:p>
                      <a:r>
                        <a:rPr lang="en-IN" dirty="0" smtClean="0"/>
                        <a:t>Address 2</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Address line number 2.</a:t>
                      </a:r>
                      <a:endParaRPr lang="en-IN" dirty="0"/>
                    </a:p>
                  </a:txBody>
                  <a:tcPr/>
                </a:tc>
                <a:extLst>
                  <a:ext uri="{0D108BD9-81ED-4DB2-BD59-A6C34878D82A}">
                    <a16:rowId xmlns:a16="http://schemas.microsoft.com/office/drawing/2014/main" xmlns="" val="229467127"/>
                  </a:ext>
                </a:extLst>
              </a:tr>
            </a:tbl>
          </a:graphicData>
        </a:graphic>
      </p:graphicFrame>
    </p:spTree>
    <p:extLst>
      <p:ext uri="{BB962C8B-B14F-4D97-AF65-F5344CB8AC3E}">
        <p14:creationId xmlns:p14="http://schemas.microsoft.com/office/powerpoint/2010/main" xmlns="" val="6761847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586" y="457200"/>
            <a:ext cx="8596668" cy="901337"/>
          </a:xfrm>
        </p:spPr>
        <p:txBody>
          <a:bodyPr/>
          <a:lstStyle/>
          <a:p>
            <a:pPr algn="ctr"/>
            <a:r>
              <a:rPr lang="en-IN" b="1" i="1" u="sng" dirty="0" smtClean="0"/>
              <a:t>Hotel_Master</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3716897872"/>
              </p:ext>
            </p:extLst>
          </p:nvPr>
        </p:nvGraphicFramePr>
        <p:xfrm>
          <a:off x="1198254" y="1358537"/>
          <a:ext cx="8128000" cy="2595880"/>
        </p:xfrm>
        <a:graphic>
          <a:graphicData uri="http://schemas.openxmlformats.org/drawingml/2006/table">
            <a:tbl>
              <a:tblPr firstRow="1" bandRow="1">
                <a:tableStyleId>{5C22544A-7EE6-4342-B048-85BDC9FD1C3A}</a:tableStyleId>
              </a:tblPr>
              <a:tblGrid>
                <a:gridCol w="865677">
                  <a:extLst>
                    <a:ext uri="{9D8B030D-6E8A-4147-A177-3AD203B41FA5}">
                      <a16:colId xmlns:a16="http://schemas.microsoft.com/office/drawing/2014/main" xmlns="" val="2196806988"/>
                    </a:ext>
                  </a:extLst>
                </a:gridCol>
                <a:gridCol w="1645920">
                  <a:extLst>
                    <a:ext uri="{9D8B030D-6E8A-4147-A177-3AD203B41FA5}">
                      <a16:colId xmlns:a16="http://schemas.microsoft.com/office/drawing/2014/main" xmlns="" val="190150450"/>
                    </a:ext>
                  </a:extLst>
                </a:gridCol>
                <a:gridCol w="1267098">
                  <a:extLst>
                    <a:ext uri="{9D8B030D-6E8A-4147-A177-3AD203B41FA5}">
                      <a16:colId xmlns:a16="http://schemas.microsoft.com/office/drawing/2014/main" xmlns="" val="1100594514"/>
                    </a:ext>
                  </a:extLst>
                </a:gridCol>
                <a:gridCol w="992777">
                  <a:extLst>
                    <a:ext uri="{9D8B030D-6E8A-4147-A177-3AD203B41FA5}">
                      <a16:colId xmlns:a16="http://schemas.microsoft.com/office/drawing/2014/main" xmlns="" val="2942769005"/>
                    </a:ext>
                  </a:extLst>
                </a:gridCol>
                <a:gridCol w="3356528">
                  <a:extLst>
                    <a:ext uri="{9D8B030D-6E8A-4147-A177-3AD203B41FA5}">
                      <a16:colId xmlns:a16="http://schemas.microsoft.com/office/drawing/2014/main" xmlns="" val="3207699481"/>
                    </a:ext>
                  </a:extLst>
                </a:gridCol>
              </a:tblGrid>
              <a:tr h="370840">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3288065031"/>
                  </a:ext>
                </a:extLst>
              </a:tr>
              <a:tr h="370840">
                <a:tc>
                  <a:txBody>
                    <a:bodyPr/>
                    <a:lstStyle/>
                    <a:p>
                      <a:r>
                        <a:rPr lang="en-IN" dirty="0" smtClean="0"/>
                        <a:t>1</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 of the Hotel</a:t>
                      </a:r>
                      <a:endParaRPr lang="en-IN" dirty="0"/>
                    </a:p>
                  </a:txBody>
                  <a:tcPr/>
                </a:tc>
                <a:extLst>
                  <a:ext uri="{0D108BD9-81ED-4DB2-BD59-A6C34878D82A}">
                    <a16:rowId xmlns:a16="http://schemas.microsoft.com/office/drawing/2014/main" xmlns="" val="1451469702"/>
                  </a:ext>
                </a:extLst>
              </a:tr>
              <a:tr h="370840">
                <a:tc>
                  <a:txBody>
                    <a:bodyPr/>
                    <a:lstStyle/>
                    <a:p>
                      <a:r>
                        <a:rPr lang="en-IN" dirty="0" smtClean="0"/>
                        <a:t>2</a:t>
                      </a:r>
                      <a:endParaRPr lang="en-IN" dirty="0"/>
                    </a:p>
                  </a:txBody>
                  <a:tcPr/>
                </a:tc>
                <a:tc>
                  <a:txBody>
                    <a:bodyPr/>
                    <a:lstStyle/>
                    <a:p>
                      <a:r>
                        <a:rPr lang="en-IN" dirty="0" smtClean="0"/>
                        <a:t>Food</a:t>
                      </a:r>
                      <a:r>
                        <a:rPr lang="en-IN" baseline="0" dirty="0" smtClean="0"/>
                        <a:t> </a:t>
                      </a:r>
                      <a:r>
                        <a:rPr lang="en-IN" dirty="0" smtClean="0"/>
                        <a:t>Item_Id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a:t>
                      </a:r>
                      <a:r>
                        <a:rPr lang="en-IN" dirty="0" smtClean="0"/>
                        <a:t>of the Food</a:t>
                      </a:r>
                      <a:r>
                        <a:rPr lang="en-IN" baseline="0" dirty="0" smtClean="0"/>
                        <a:t> item</a:t>
                      </a:r>
                      <a:r>
                        <a:rPr lang="en-IN" dirty="0" smtClean="0"/>
                        <a:t>.</a:t>
                      </a:r>
                      <a:endParaRPr lang="en-IN" dirty="0"/>
                    </a:p>
                  </a:txBody>
                  <a:tcPr/>
                </a:tc>
                <a:extLst>
                  <a:ext uri="{0D108BD9-81ED-4DB2-BD59-A6C34878D82A}">
                    <a16:rowId xmlns:a16="http://schemas.microsoft.com/office/drawing/2014/main" xmlns="" val="3232588022"/>
                  </a:ext>
                </a:extLst>
              </a:tr>
              <a:tr h="370840">
                <a:tc>
                  <a:txBody>
                    <a:bodyPr/>
                    <a:lstStyle/>
                    <a:p>
                      <a:r>
                        <a:rPr lang="en-IN" dirty="0" smtClean="0"/>
                        <a:t>3</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Hotel.</a:t>
                      </a:r>
                      <a:endParaRPr lang="en-IN" dirty="0"/>
                    </a:p>
                  </a:txBody>
                  <a:tcPr/>
                </a:tc>
                <a:extLst>
                  <a:ext uri="{0D108BD9-81ED-4DB2-BD59-A6C34878D82A}">
                    <a16:rowId xmlns:a16="http://schemas.microsoft.com/office/drawing/2014/main" xmlns="" val="2039778018"/>
                  </a:ext>
                </a:extLst>
              </a:tr>
              <a:tr h="370840">
                <a:tc>
                  <a:txBody>
                    <a:bodyPr/>
                    <a:lstStyle/>
                    <a:p>
                      <a:r>
                        <a:rPr lang="en-IN" dirty="0" smtClean="0"/>
                        <a:t>4</a:t>
                      </a:r>
                      <a:endParaRPr lang="en-IN" dirty="0"/>
                    </a:p>
                  </a:txBody>
                  <a:tcPr/>
                </a:tc>
                <a:tc>
                  <a:txBody>
                    <a:bodyPr/>
                    <a:lstStyle/>
                    <a:p>
                      <a:r>
                        <a:rPr lang="en-IN" dirty="0" smtClean="0"/>
                        <a:t>Order_Id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of the order placed.</a:t>
                      </a:r>
                      <a:endParaRPr lang="en-IN" dirty="0"/>
                    </a:p>
                  </a:txBody>
                  <a:tcPr/>
                </a:tc>
                <a:extLst>
                  <a:ext uri="{0D108BD9-81ED-4DB2-BD59-A6C34878D82A}">
                    <a16:rowId xmlns:a16="http://schemas.microsoft.com/office/drawing/2014/main" xmlns="" val="3553085907"/>
                  </a:ext>
                </a:extLst>
              </a:tr>
              <a:tr h="370840">
                <a:tc>
                  <a:txBody>
                    <a:bodyPr/>
                    <a:lstStyle/>
                    <a:p>
                      <a:r>
                        <a:rPr lang="en-IN" dirty="0" smtClean="0"/>
                        <a:t>5</a:t>
                      </a:r>
                      <a:endParaRPr lang="en-IN" dirty="0"/>
                    </a:p>
                  </a:txBody>
                  <a:tcPr/>
                </a:tc>
                <a:tc>
                  <a:txBody>
                    <a:bodyPr/>
                    <a:lstStyle/>
                    <a:p>
                      <a:r>
                        <a:rPr lang="en-IN" dirty="0" smtClean="0"/>
                        <a:t>Item_Price</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Price of all items.</a:t>
                      </a:r>
                      <a:endParaRPr lang="en-IN" dirty="0"/>
                    </a:p>
                  </a:txBody>
                  <a:tcPr/>
                </a:tc>
                <a:extLst>
                  <a:ext uri="{0D108BD9-81ED-4DB2-BD59-A6C34878D82A}">
                    <a16:rowId xmlns:a16="http://schemas.microsoft.com/office/drawing/2014/main" xmlns="" val="3189260353"/>
                  </a:ext>
                </a:extLst>
              </a:tr>
              <a:tr h="370840">
                <a:tc>
                  <a:txBody>
                    <a:bodyPr/>
                    <a:lstStyle/>
                    <a:p>
                      <a:r>
                        <a:rPr lang="en-IN" dirty="0" smtClean="0"/>
                        <a:t>6</a:t>
                      </a:r>
                      <a:endParaRPr lang="en-IN" dirty="0"/>
                    </a:p>
                  </a:txBody>
                  <a:tcPr/>
                </a:tc>
                <a:tc>
                  <a:txBody>
                    <a:bodyPr/>
                    <a:lstStyle/>
                    <a:p>
                      <a:r>
                        <a:rPr lang="en-IN" dirty="0" smtClean="0"/>
                        <a:t>Payment_id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of the payments.</a:t>
                      </a:r>
                      <a:endParaRPr lang="en-IN" dirty="0"/>
                    </a:p>
                  </a:txBody>
                  <a:tcPr/>
                </a:tc>
                <a:extLst>
                  <a:ext uri="{0D108BD9-81ED-4DB2-BD59-A6C34878D82A}">
                    <a16:rowId xmlns:a16="http://schemas.microsoft.com/office/drawing/2014/main" xmlns="" val="422226033"/>
                  </a:ext>
                </a:extLst>
              </a:tr>
            </a:tbl>
          </a:graphicData>
        </a:graphic>
      </p:graphicFrame>
    </p:spTree>
    <p:extLst>
      <p:ext uri="{BB962C8B-B14F-4D97-AF65-F5344CB8AC3E}">
        <p14:creationId xmlns:p14="http://schemas.microsoft.com/office/powerpoint/2010/main" xmlns="" val="1385034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9586" y="457200"/>
            <a:ext cx="8596668" cy="901337"/>
          </a:xfrm>
        </p:spPr>
        <p:txBody>
          <a:bodyPr/>
          <a:lstStyle/>
          <a:p>
            <a:pPr algn="ctr"/>
            <a:r>
              <a:rPr lang="en-IN" b="1" i="1" u="sng" dirty="0" smtClean="0"/>
              <a:t>FOOD_ITEMS</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1008078122"/>
              </p:ext>
            </p:extLst>
          </p:nvPr>
        </p:nvGraphicFramePr>
        <p:xfrm>
          <a:off x="1198254" y="1789611"/>
          <a:ext cx="8128000" cy="2595880"/>
        </p:xfrm>
        <a:graphic>
          <a:graphicData uri="http://schemas.openxmlformats.org/drawingml/2006/table">
            <a:tbl>
              <a:tblPr firstRow="1" bandRow="1">
                <a:tableStyleId>{5C22544A-7EE6-4342-B048-85BDC9FD1C3A}</a:tableStyleId>
              </a:tblPr>
              <a:tblGrid>
                <a:gridCol w="865677">
                  <a:extLst>
                    <a:ext uri="{9D8B030D-6E8A-4147-A177-3AD203B41FA5}">
                      <a16:colId xmlns:a16="http://schemas.microsoft.com/office/drawing/2014/main" xmlns="" val="2196806988"/>
                    </a:ext>
                  </a:extLst>
                </a:gridCol>
                <a:gridCol w="1645920">
                  <a:extLst>
                    <a:ext uri="{9D8B030D-6E8A-4147-A177-3AD203B41FA5}">
                      <a16:colId xmlns:a16="http://schemas.microsoft.com/office/drawing/2014/main" xmlns="" val="190150450"/>
                    </a:ext>
                  </a:extLst>
                </a:gridCol>
                <a:gridCol w="1541418">
                  <a:extLst>
                    <a:ext uri="{9D8B030D-6E8A-4147-A177-3AD203B41FA5}">
                      <a16:colId xmlns:a16="http://schemas.microsoft.com/office/drawing/2014/main" xmlns="" val="1100594514"/>
                    </a:ext>
                  </a:extLst>
                </a:gridCol>
                <a:gridCol w="718457">
                  <a:extLst>
                    <a:ext uri="{9D8B030D-6E8A-4147-A177-3AD203B41FA5}">
                      <a16:colId xmlns:a16="http://schemas.microsoft.com/office/drawing/2014/main" xmlns="" val="2942769005"/>
                    </a:ext>
                  </a:extLst>
                </a:gridCol>
                <a:gridCol w="3356528">
                  <a:extLst>
                    <a:ext uri="{9D8B030D-6E8A-4147-A177-3AD203B41FA5}">
                      <a16:colId xmlns:a16="http://schemas.microsoft.com/office/drawing/2014/main" xmlns="" val="3207699481"/>
                    </a:ext>
                  </a:extLst>
                </a:gridCol>
              </a:tblGrid>
              <a:tr h="370840">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3288065031"/>
                  </a:ext>
                </a:extLst>
              </a:tr>
              <a:tr h="370840">
                <a:tc>
                  <a:txBody>
                    <a:bodyPr/>
                    <a:lstStyle/>
                    <a:p>
                      <a:r>
                        <a:rPr lang="en-IN" dirty="0" smtClean="0"/>
                        <a:t>1</a:t>
                      </a:r>
                      <a:endParaRPr lang="en-IN" dirty="0"/>
                    </a:p>
                  </a:txBody>
                  <a:tcPr/>
                </a:tc>
                <a:tc>
                  <a:txBody>
                    <a:bodyPr/>
                    <a:lstStyle/>
                    <a:p>
                      <a:r>
                        <a:rPr lang="en-IN" dirty="0" smtClean="0"/>
                        <a:t>Food</a:t>
                      </a:r>
                      <a:r>
                        <a:rPr lang="en-IN" baseline="0" dirty="0" smtClean="0"/>
                        <a:t> </a:t>
                      </a:r>
                      <a:r>
                        <a:rPr lang="en-IN" dirty="0" smtClean="0"/>
                        <a:t>Item_Id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a:t>
                      </a:r>
                      <a:r>
                        <a:rPr lang="en-IN" baseline="0" dirty="0" smtClean="0"/>
                        <a:t> </a:t>
                      </a:r>
                      <a:r>
                        <a:rPr lang="en-IN" dirty="0" smtClean="0"/>
                        <a:t>of the Food</a:t>
                      </a:r>
                      <a:r>
                        <a:rPr lang="en-IN" baseline="0" dirty="0" smtClean="0"/>
                        <a:t> item</a:t>
                      </a:r>
                      <a:r>
                        <a:rPr lang="en-IN" dirty="0" smtClean="0"/>
                        <a:t>.</a:t>
                      </a:r>
                      <a:endParaRPr lang="en-IN" dirty="0"/>
                    </a:p>
                  </a:txBody>
                  <a:tcPr/>
                </a:tc>
                <a:extLst>
                  <a:ext uri="{0D108BD9-81ED-4DB2-BD59-A6C34878D82A}">
                    <a16:rowId xmlns:a16="http://schemas.microsoft.com/office/drawing/2014/main" xmlns="" val="3232588022"/>
                  </a:ext>
                </a:extLst>
              </a:tr>
              <a:tr h="370840">
                <a:tc>
                  <a:txBody>
                    <a:bodyPr/>
                    <a:lstStyle/>
                    <a:p>
                      <a:r>
                        <a:rPr lang="en-IN" dirty="0" smtClean="0"/>
                        <a:t>2</a:t>
                      </a:r>
                      <a:endParaRPr lang="en-IN" dirty="0"/>
                    </a:p>
                  </a:txBody>
                  <a:tcPr/>
                </a:tc>
                <a:tc>
                  <a:txBody>
                    <a:bodyPr/>
                    <a:lstStyle/>
                    <a:p>
                      <a:r>
                        <a:rPr lang="en-IN" dirty="0" smtClean="0"/>
                        <a:t>Food_Items</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Name of Food</a:t>
                      </a:r>
                      <a:r>
                        <a:rPr lang="en-IN" baseline="0" dirty="0" smtClean="0"/>
                        <a:t> Items.</a:t>
                      </a:r>
                      <a:endParaRPr lang="en-IN" dirty="0"/>
                    </a:p>
                  </a:txBody>
                  <a:tcPr/>
                </a:tc>
                <a:extLst>
                  <a:ext uri="{0D108BD9-81ED-4DB2-BD59-A6C34878D82A}">
                    <a16:rowId xmlns:a16="http://schemas.microsoft.com/office/drawing/2014/main" xmlns="" val="1478791481"/>
                  </a:ext>
                </a:extLst>
              </a:tr>
              <a:tr h="370840">
                <a:tc>
                  <a:txBody>
                    <a:bodyPr/>
                    <a:lstStyle/>
                    <a:p>
                      <a:r>
                        <a:rPr lang="en-IN" dirty="0" smtClean="0"/>
                        <a:t>3</a:t>
                      </a:r>
                      <a:endParaRPr lang="en-IN" dirty="0"/>
                    </a:p>
                  </a:txBody>
                  <a:tcPr/>
                </a:tc>
                <a:tc>
                  <a:txBody>
                    <a:bodyPr/>
                    <a:lstStyle/>
                    <a:p>
                      <a:r>
                        <a:rPr lang="en-IN" dirty="0" smtClean="0"/>
                        <a:t>Cuisines</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Name of all cuisines.</a:t>
                      </a:r>
                      <a:endParaRPr lang="en-IN" dirty="0"/>
                    </a:p>
                  </a:txBody>
                  <a:tcPr/>
                </a:tc>
                <a:extLst>
                  <a:ext uri="{0D108BD9-81ED-4DB2-BD59-A6C34878D82A}">
                    <a16:rowId xmlns:a16="http://schemas.microsoft.com/office/drawing/2014/main" xmlns="" val="1012428511"/>
                  </a:ext>
                </a:extLst>
              </a:tr>
              <a:tr h="370840">
                <a:tc>
                  <a:txBody>
                    <a:bodyPr/>
                    <a:lstStyle/>
                    <a:p>
                      <a:r>
                        <a:rPr lang="en-IN" dirty="0" smtClean="0"/>
                        <a:t>4</a:t>
                      </a:r>
                      <a:endParaRPr lang="en-IN" dirty="0"/>
                    </a:p>
                  </a:txBody>
                  <a:tcPr/>
                </a:tc>
                <a:tc>
                  <a:txBody>
                    <a:bodyPr/>
                    <a:lstStyle/>
                    <a:p>
                      <a:r>
                        <a:rPr lang="en-IN" dirty="0" smtClean="0"/>
                        <a:t>Item_Rating</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Rating of item.</a:t>
                      </a:r>
                      <a:endParaRPr lang="en-IN" dirty="0"/>
                    </a:p>
                  </a:txBody>
                  <a:tcPr/>
                </a:tc>
                <a:extLst>
                  <a:ext uri="{0D108BD9-81ED-4DB2-BD59-A6C34878D82A}">
                    <a16:rowId xmlns:a16="http://schemas.microsoft.com/office/drawing/2014/main" xmlns="" val="2054901766"/>
                  </a:ext>
                </a:extLst>
              </a:tr>
              <a:tr h="370840">
                <a:tc>
                  <a:txBody>
                    <a:bodyPr/>
                    <a:lstStyle/>
                    <a:p>
                      <a:r>
                        <a:rPr lang="en-IN" dirty="0" smtClean="0"/>
                        <a:t>5</a:t>
                      </a:r>
                      <a:endParaRPr lang="en-IN" dirty="0"/>
                    </a:p>
                  </a:txBody>
                  <a:tcPr/>
                </a:tc>
                <a:tc>
                  <a:txBody>
                    <a:bodyPr/>
                    <a:lstStyle/>
                    <a:p>
                      <a:r>
                        <a:rPr lang="en-IN" dirty="0" smtClean="0"/>
                        <a:t>Item_Price</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Price of all items.</a:t>
                      </a:r>
                      <a:endParaRPr lang="en-IN" dirty="0"/>
                    </a:p>
                  </a:txBody>
                  <a:tcPr/>
                </a:tc>
                <a:extLst>
                  <a:ext uri="{0D108BD9-81ED-4DB2-BD59-A6C34878D82A}">
                    <a16:rowId xmlns:a16="http://schemas.microsoft.com/office/drawing/2014/main" xmlns="" val="3189260353"/>
                  </a:ext>
                </a:extLst>
              </a:tr>
              <a:tr h="370840">
                <a:tc>
                  <a:txBody>
                    <a:bodyPr/>
                    <a:lstStyle/>
                    <a:p>
                      <a:r>
                        <a:rPr lang="en-IN" dirty="0" smtClean="0"/>
                        <a:t>6</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a:t>
                      </a:r>
                      <a:r>
                        <a:rPr lang="en-IN" baseline="0" dirty="0" smtClean="0"/>
                        <a:t> the hotel.</a:t>
                      </a:r>
                      <a:endParaRPr lang="en-IN" dirty="0"/>
                    </a:p>
                  </a:txBody>
                  <a:tcPr/>
                </a:tc>
                <a:extLst>
                  <a:ext uri="{0D108BD9-81ED-4DB2-BD59-A6C34878D82A}">
                    <a16:rowId xmlns:a16="http://schemas.microsoft.com/office/drawing/2014/main" xmlns="" val="3483136715"/>
                  </a:ext>
                </a:extLst>
              </a:tr>
            </a:tbl>
          </a:graphicData>
        </a:graphic>
      </p:graphicFrame>
    </p:spTree>
    <p:extLst>
      <p:ext uri="{BB962C8B-B14F-4D97-AF65-F5344CB8AC3E}">
        <p14:creationId xmlns:p14="http://schemas.microsoft.com/office/powerpoint/2010/main" xmlns="" val="328935990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05691"/>
          </a:xfrm>
        </p:spPr>
        <p:txBody>
          <a:bodyPr/>
          <a:lstStyle/>
          <a:p>
            <a:pPr algn="ctr"/>
            <a:r>
              <a:rPr lang="en-IN" b="1" i="1" u="sng" dirty="0" smtClean="0"/>
              <a:t>Customer_Support_M</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697380043"/>
              </p:ext>
            </p:extLst>
          </p:nvPr>
        </p:nvGraphicFramePr>
        <p:xfrm>
          <a:off x="1287417" y="1660192"/>
          <a:ext cx="8128000" cy="3977640"/>
        </p:xfrm>
        <a:graphic>
          <a:graphicData uri="http://schemas.openxmlformats.org/drawingml/2006/table">
            <a:tbl>
              <a:tblPr firstRow="1" bandRow="1">
                <a:tableStyleId>{5C22544A-7EE6-4342-B048-85BDC9FD1C3A}</a:tableStyleId>
              </a:tblPr>
              <a:tblGrid>
                <a:gridCol w="567509">
                  <a:extLst>
                    <a:ext uri="{9D8B030D-6E8A-4147-A177-3AD203B41FA5}">
                      <a16:colId xmlns:a16="http://schemas.microsoft.com/office/drawing/2014/main" xmlns="" val="1815046190"/>
                    </a:ext>
                  </a:extLst>
                </a:gridCol>
                <a:gridCol w="2377440">
                  <a:extLst>
                    <a:ext uri="{9D8B030D-6E8A-4147-A177-3AD203B41FA5}">
                      <a16:colId xmlns:a16="http://schemas.microsoft.com/office/drawing/2014/main" xmlns="" val="1629378855"/>
                    </a:ext>
                  </a:extLst>
                </a:gridCol>
                <a:gridCol w="1371600">
                  <a:extLst>
                    <a:ext uri="{9D8B030D-6E8A-4147-A177-3AD203B41FA5}">
                      <a16:colId xmlns:a16="http://schemas.microsoft.com/office/drawing/2014/main" xmlns="" val="2151177205"/>
                    </a:ext>
                  </a:extLst>
                </a:gridCol>
                <a:gridCol w="666205">
                  <a:extLst>
                    <a:ext uri="{9D8B030D-6E8A-4147-A177-3AD203B41FA5}">
                      <a16:colId xmlns:a16="http://schemas.microsoft.com/office/drawing/2014/main" xmlns="" val="2344951705"/>
                    </a:ext>
                  </a:extLst>
                </a:gridCol>
                <a:gridCol w="3145246">
                  <a:extLst>
                    <a:ext uri="{9D8B030D-6E8A-4147-A177-3AD203B41FA5}">
                      <a16:colId xmlns:a16="http://schemas.microsoft.com/office/drawing/2014/main" xmlns="" val="3963712747"/>
                    </a:ext>
                  </a:extLst>
                </a:gridCol>
              </a:tblGrid>
              <a:tr h="370840">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2580016767"/>
                  </a:ext>
                </a:extLst>
              </a:tr>
              <a:tr h="370840">
                <a:tc>
                  <a:txBody>
                    <a:bodyPr/>
                    <a:lstStyle/>
                    <a:p>
                      <a:r>
                        <a:rPr lang="en-IN" dirty="0" smtClean="0"/>
                        <a:t>1</a:t>
                      </a:r>
                      <a:endParaRPr lang="en-IN" dirty="0"/>
                    </a:p>
                  </a:txBody>
                  <a:tcPr/>
                </a:tc>
                <a:tc>
                  <a:txBody>
                    <a:bodyPr/>
                    <a:lstStyle/>
                    <a:p>
                      <a:r>
                        <a:rPr lang="en-IN" dirty="0" smtClean="0"/>
                        <a:t>Complaint_Query_Id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 of the Complaint.</a:t>
                      </a:r>
                      <a:endParaRPr lang="en-IN" dirty="0"/>
                    </a:p>
                  </a:txBody>
                  <a:tcPr/>
                </a:tc>
                <a:extLst>
                  <a:ext uri="{0D108BD9-81ED-4DB2-BD59-A6C34878D82A}">
                    <a16:rowId xmlns:a16="http://schemas.microsoft.com/office/drawing/2014/main" xmlns="" val="782748254"/>
                  </a:ext>
                </a:extLst>
              </a:tr>
              <a:tr h="370840">
                <a:tc>
                  <a:txBody>
                    <a:bodyPr/>
                    <a:lstStyle/>
                    <a:p>
                      <a:r>
                        <a:rPr lang="en-IN" dirty="0" smtClean="0"/>
                        <a:t>2</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user.</a:t>
                      </a:r>
                      <a:endParaRPr lang="en-IN" dirty="0"/>
                    </a:p>
                  </a:txBody>
                  <a:tcPr/>
                </a:tc>
                <a:extLst>
                  <a:ext uri="{0D108BD9-81ED-4DB2-BD59-A6C34878D82A}">
                    <a16:rowId xmlns:a16="http://schemas.microsoft.com/office/drawing/2014/main" xmlns="" val="1972452611"/>
                  </a:ext>
                </a:extLst>
              </a:tr>
              <a:tr h="370840">
                <a:tc>
                  <a:txBody>
                    <a:bodyPr/>
                    <a:lstStyle/>
                    <a:p>
                      <a:r>
                        <a:rPr lang="en-IN" dirty="0" smtClean="0"/>
                        <a:t>3</a:t>
                      </a:r>
                      <a:endParaRPr lang="en-IN" dirty="0"/>
                    </a:p>
                  </a:txBody>
                  <a:tcPr/>
                </a:tc>
                <a:tc>
                  <a:txBody>
                    <a:bodyPr/>
                    <a:lstStyle/>
                    <a:p>
                      <a:r>
                        <a:rPr lang="en-IN" dirty="0" smtClean="0"/>
                        <a:t>Feedback</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Feedback of consumer.</a:t>
                      </a:r>
                      <a:endParaRPr lang="en-IN" dirty="0"/>
                    </a:p>
                  </a:txBody>
                  <a:tcPr/>
                </a:tc>
                <a:extLst>
                  <a:ext uri="{0D108BD9-81ED-4DB2-BD59-A6C34878D82A}">
                    <a16:rowId xmlns:a16="http://schemas.microsoft.com/office/drawing/2014/main" xmlns="" val="952752380"/>
                  </a:ext>
                </a:extLst>
              </a:tr>
              <a:tr h="370840">
                <a:tc>
                  <a:txBody>
                    <a:bodyPr/>
                    <a:lstStyle/>
                    <a:p>
                      <a:r>
                        <a:rPr lang="en-IN" dirty="0" smtClean="0"/>
                        <a:t>4</a:t>
                      </a:r>
                      <a:endParaRPr lang="en-IN" dirty="0"/>
                    </a:p>
                  </a:txBody>
                  <a:tcPr/>
                </a:tc>
                <a:tc>
                  <a:txBody>
                    <a:bodyPr/>
                    <a:lstStyle/>
                    <a:p>
                      <a:r>
                        <a:rPr lang="en-IN" dirty="0" smtClean="0"/>
                        <a:t>Helpline_no.</a:t>
                      </a:r>
                      <a:endParaRPr lang="en-IN" dirty="0"/>
                    </a:p>
                  </a:txBody>
                  <a:tcPr/>
                </a:tc>
                <a:tc>
                  <a:txBody>
                    <a:bodyPr/>
                    <a:lstStyle/>
                    <a:p>
                      <a:r>
                        <a:rPr lang="en-IN" dirty="0" smtClean="0"/>
                        <a:t>Numeric</a:t>
                      </a:r>
                      <a:endParaRPr lang="en-IN" dirty="0"/>
                    </a:p>
                  </a:txBody>
                  <a:tcPr/>
                </a:tc>
                <a:tc>
                  <a:txBody>
                    <a:bodyPr/>
                    <a:lstStyle/>
                    <a:p>
                      <a:endParaRPr lang="en-IN" dirty="0"/>
                    </a:p>
                  </a:txBody>
                  <a:tcPr/>
                </a:tc>
                <a:tc>
                  <a:txBody>
                    <a:bodyPr/>
                    <a:lstStyle/>
                    <a:p>
                      <a:r>
                        <a:rPr lang="en-IN" dirty="0" smtClean="0"/>
                        <a:t>Helpline Contact No.</a:t>
                      </a:r>
                      <a:endParaRPr lang="en-IN" dirty="0"/>
                    </a:p>
                  </a:txBody>
                  <a:tcPr/>
                </a:tc>
                <a:extLst>
                  <a:ext uri="{0D108BD9-81ED-4DB2-BD59-A6C34878D82A}">
                    <a16:rowId xmlns:a16="http://schemas.microsoft.com/office/drawing/2014/main" xmlns="" val="2047676860"/>
                  </a:ext>
                </a:extLst>
              </a:tr>
              <a:tr h="370840">
                <a:tc>
                  <a:txBody>
                    <a:bodyPr/>
                    <a:lstStyle/>
                    <a:p>
                      <a:r>
                        <a:rPr lang="en-IN" dirty="0" smtClean="0"/>
                        <a:t>5</a:t>
                      </a:r>
                      <a:endParaRPr lang="en-IN" dirty="0"/>
                    </a:p>
                  </a:txBody>
                  <a:tcPr/>
                </a:tc>
                <a:tc>
                  <a:txBody>
                    <a:bodyPr/>
                    <a:lstStyle/>
                    <a:p>
                      <a:r>
                        <a:rPr lang="en-IN" dirty="0" smtClean="0"/>
                        <a:t>Complaint_Date</a:t>
                      </a:r>
                      <a:endParaRPr lang="en-IN" dirty="0"/>
                    </a:p>
                  </a:txBody>
                  <a:tcPr/>
                </a:tc>
                <a:tc>
                  <a:txBody>
                    <a:bodyPr/>
                    <a:lstStyle/>
                    <a:p>
                      <a:r>
                        <a:rPr lang="en-IN" dirty="0" smtClean="0"/>
                        <a:t>Date</a:t>
                      </a:r>
                      <a:endParaRPr lang="en-IN" dirty="0"/>
                    </a:p>
                  </a:txBody>
                  <a:tcPr/>
                </a:tc>
                <a:tc>
                  <a:txBody>
                    <a:bodyPr/>
                    <a:lstStyle/>
                    <a:p>
                      <a:endParaRPr lang="en-IN" dirty="0"/>
                    </a:p>
                  </a:txBody>
                  <a:tcPr/>
                </a:tc>
                <a:tc>
                  <a:txBody>
                    <a:bodyPr/>
                    <a:lstStyle/>
                    <a:p>
                      <a:r>
                        <a:rPr lang="en-IN" dirty="0" smtClean="0"/>
                        <a:t>Date of the complaint.</a:t>
                      </a:r>
                      <a:endParaRPr lang="en-IN" dirty="0"/>
                    </a:p>
                  </a:txBody>
                  <a:tcPr/>
                </a:tc>
                <a:extLst>
                  <a:ext uri="{0D108BD9-81ED-4DB2-BD59-A6C34878D82A}">
                    <a16:rowId xmlns:a16="http://schemas.microsoft.com/office/drawing/2014/main" xmlns="" val="3110257716"/>
                  </a:ext>
                </a:extLst>
              </a:tr>
              <a:tr h="370840">
                <a:tc>
                  <a:txBody>
                    <a:bodyPr/>
                    <a:lstStyle/>
                    <a:p>
                      <a:r>
                        <a:rPr lang="en-IN" dirty="0" smtClean="0"/>
                        <a:t>6</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Hotel.</a:t>
                      </a:r>
                      <a:endParaRPr lang="en-IN" dirty="0"/>
                    </a:p>
                  </a:txBody>
                  <a:tcPr/>
                </a:tc>
                <a:extLst>
                  <a:ext uri="{0D108BD9-81ED-4DB2-BD59-A6C34878D82A}">
                    <a16:rowId xmlns:a16="http://schemas.microsoft.com/office/drawing/2014/main" xmlns="" val="354881355"/>
                  </a:ext>
                </a:extLst>
              </a:tr>
              <a:tr h="370840">
                <a:tc>
                  <a:txBody>
                    <a:bodyPr/>
                    <a:lstStyle/>
                    <a:p>
                      <a:r>
                        <a:rPr lang="en-IN" dirty="0" smtClean="0"/>
                        <a:t>7</a:t>
                      </a:r>
                      <a:endParaRPr lang="en-IN" dirty="0"/>
                    </a:p>
                  </a:txBody>
                  <a:tcPr/>
                </a:tc>
                <a:tc>
                  <a:txBody>
                    <a:bodyPr/>
                    <a:lstStyle/>
                    <a:p>
                      <a:r>
                        <a:rPr lang="en-IN" dirty="0" smtClean="0"/>
                        <a:t>Delivery Person_ID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Delivery Person.</a:t>
                      </a:r>
                      <a:endParaRPr lang="en-IN" dirty="0"/>
                    </a:p>
                  </a:txBody>
                  <a:tcPr/>
                </a:tc>
                <a:extLst>
                  <a:ext uri="{0D108BD9-81ED-4DB2-BD59-A6C34878D82A}">
                    <a16:rowId xmlns:a16="http://schemas.microsoft.com/office/drawing/2014/main" xmlns="" val="3801421168"/>
                  </a:ext>
                </a:extLst>
              </a:tr>
              <a:tr h="370840">
                <a:tc>
                  <a:txBody>
                    <a:bodyPr/>
                    <a:lstStyle/>
                    <a:p>
                      <a:r>
                        <a:rPr lang="en-IN" dirty="0" smtClean="0"/>
                        <a:t>8</a:t>
                      </a:r>
                      <a:endParaRPr lang="en-IN" dirty="0"/>
                    </a:p>
                  </a:txBody>
                  <a:tcPr/>
                </a:tc>
                <a:tc>
                  <a:txBody>
                    <a:bodyPr/>
                    <a:lstStyle/>
                    <a:p>
                      <a:r>
                        <a:rPr lang="en-IN" dirty="0" smtClean="0"/>
                        <a:t>Query_Answer_ID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reply given to query.</a:t>
                      </a:r>
                      <a:endParaRPr lang="en-IN" dirty="0"/>
                    </a:p>
                  </a:txBody>
                  <a:tcPr/>
                </a:tc>
                <a:extLst>
                  <a:ext uri="{0D108BD9-81ED-4DB2-BD59-A6C34878D82A}">
                    <a16:rowId xmlns:a16="http://schemas.microsoft.com/office/drawing/2014/main" xmlns="" val="3687883255"/>
                  </a:ext>
                </a:extLst>
              </a:tr>
              <a:tr h="370840">
                <a:tc>
                  <a:txBody>
                    <a:bodyPr/>
                    <a:lstStyle/>
                    <a:p>
                      <a:r>
                        <a:rPr lang="en-IN" dirty="0" smtClean="0"/>
                        <a:t>9</a:t>
                      </a:r>
                      <a:endParaRPr lang="en-IN" dirty="0"/>
                    </a:p>
                  </a:txBody>
                  <a:tcPr/>
                </a:tc>
                <a:tc>
                  <a:txBody>
                    <a:bodyPr/>
                    <a:lstStyle/>
                    <a:p>
                      <a:r>
                        <a:rPr lang="en-IN" dirty="0" smtClean="0"/>
                        <a:t>Complaint</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Complaint by the user.</a:t>
                      </a:r>
                      <a:endParaRPr lang="en-IN" dirty="0"/>
                    </a:p>
                  </a:txBody>
                  <a:tcPr/>
                </a:tc>
                <a:extLst>
                  <a:ext uri="{0D108BD9-81ED-4DB2-BD59-A6C34878D82A}">
                    <a16:rowId xmlns:a16="http://schemas.microsoft.com/office/drawing/2014/main" xmlns="" val="2067087338"/>
                  </a:ext>
                </a:extLst>
              </a:tr>
            </a:tbl>
          </a:graphicData>
        </a:graphic>
      </p:graphicFrame>
    </p:spTree>
    <p:extLst>
      <p:ext uri="{BB962C8B-B14F-4D97-AF65-F5344CB8AC3E}">
        <p14:creationId xmlns:p14="http://schemas.microsoft.com/office/powerpoint/2010/main" xmlns="" val="367852055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71006"/>
          </a:xfrm>
        </p:spPr>
        <p:txBody>
          <a:bodyPr/>
          <a:lstStyle/>
          <a:p>
            <a:pPr algn="ctr"/>
            <a:r>
              <a:rPr lang="en-IN" b="1" i="1" u="sng" dirty="0" smtClean="0"/>
              <a:t>Payment</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1082885735"/>
              </p:ext>
            </p:extLst>
          </p:nvPr>
        </p:nvGraphicFramePr>
        <p:xfrm>
          <a:off x="1146002" y="1580606"/>
          <a:ext cx="8128000" cy="3606800"/>
        </p:xfrm>
        <a:graphic>
          <a:graphicData uri="http://schemas.openxmlformats.org/drawingml/2006/table">
            <a:tbl>
              <a:tblPr firstRow="1" bandRow="1">
                <a:tableStyleId>{5C22544A-7EE6-4342-B048-85BDC9FD1C3A}</a:tableStyleId>
              </a:tblPr>
              <a:tblGrid>
                <a:gridCol w="721987">
                  <a:extLst>
                    <a:ext uri="{9D8B030D-6E8A-4147-A177-3AD203B41FA5}">
                      <a16:colId xmlns:a16="http://schemas.microsoft.com/office/drawing/2014/main" xmlns="" val="1769946760"/>
                    </a:ext>
                  </a:extLst>
                </a:gridCol>
                <a:gridCol w="2416628">
                  <a:extLst>
                    <a:ext uri="{9D8B030D-6E8A-4147-A177-3AD203B41FA5}">
                      <a16:colId xmlns:a16="http://schemas.microsoft.com/office/drawing/2014/main" xmlns="" val="1769058162"/>
                    </a:ext>
                  </a:extLst>
                </a:gridCol>
                <a:gridCol w="1175657">
                  <a:extLst>
                    <a:ext uri="{9D8B030D-6E8A-4147-A177-3AD203B41FA5}">
                      <a16:colId xmlns:a16="http://schemas.microsoft.com/office/drawing/2014/main" xmlns="" val="2422313038"/>
                    </a:ext>
                  </a:extLst>
                </a:gridCol>
                <a:gridCol w="705395">
                  <a:extLst>
                    <a:ext uri="{9D8B030D-6E8A-4147-A177-3AD203B41FA5}">
                      <a16:colId xmlns:a16="http://schemas.microsoft.com/office/drawing/2014/main" xmlns="" val="3099932041"/>
                    </a:ext>
                  </a:extLst>
                </a:gridCol>
                <a:gridCol w="3108333">
                  <a:extLst>
                    <a:ext uri="{9D8B030D-6E8A-4147-A177-3AD203B41FA5}">
                      <a16:colId xmlns:a16="http://schemas.microsoft.com/office/drawing/2014/main" xmlns="" val="833239937"/>
                    </a:ext>
                  </a:extLst>
                </a:gridCol>
              </a:tblGrid>
              <a:tr h="370840">
                <a:tc>
                  <a:txBody>
                    <a:bodyPr/>
                    <a:lstStyle/>
                    <a:p>
                      <a:r>
                        <a:rPr lang="en-IN" dirty="0" smtClean="0"/>
                        <a:t>Sr.</a:t>
                      </a:r>
                      <a:r>
                        <a:rPr lang="en-IN" baseline="0" dirty="0" smtClean="0"/>
                        <a:t> no</a:t>
                      </a:r>
                      <a:endParaRPr lang="en-IN" dirty="0"/>
                    </a:p>
                  </a:txBody>
                  <a:tcPr/>
                </a:tc>
                <a:tc>
                  <a:txBody>
                    <a:bodyPr/>
                    <a:lstStyle/>
                    <a:p>
                      <a:r>
                        <a:rPr lang="en-IN" dirty="0" smtClean="0"/>
                        <a:t>Fieldname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4177110874"/>
                  </a:ext>
                </a:extLst>
              </a:tr>
              <a:tr h="370840">
                <a:tc>
                  <a:txBody>
                    <a:bodyPr/>
                    <a:lstStyle/>
                    <a:p>
                      <a:r>
                        <a:rPr lang="en-IN" dirty="0" smtClean="0"/>
                        <a:t>1</a:t>
                      </a:r>
                      <a:endParaRPr lang="en-IN" dirty="0"/>
                    </a:p>
                  </a:txBody>
                  <a:tcPr/>
                </a:tc>
                <a:tc>
                  <a:txBody>
                    <a:bodyPr/>
                    <a:lstStyle/>
                    <a:p>
                      <a:r>
                        <a:rPr lang="en-IN" dirty="0" smtClean="0"/>
                        <a:t>Payment_Id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 of the payments.</a:t>
                      </a:r>
                      <a:endParaRPr lang="en-IN" dirty="0"/>
                    </a:p>
                  </a:txBody>
                  <a:tcPr/>
                </a:tc>
                <a:extLst>
                  <a:ext uri="{0D108BD9-81ED-4DB2-BD59-A6C34878D82A}">
                    <a16:rowId xmlns:a16="http://schemas.microsoft.com/office/drawing/2014/main" xmlns="" val="3110606807"/>
                  </a:ext>
                </a:extLst>
              </a:tr>
              <a:tr h="370840">
                <a:tc>
                  <a:txBody>
                    <a:bodyPr/>
                    <a:lstStyle/>
                    <a:p>
                      <a:r>
                        <a:rPr lang="en-IN" dirty="0" smtClean="0"/>
                        <a:t>2</a:t>
                      </a:r>
                      <a:endParaRPr lang="en-IN" dirty="0"/>
                    </a:p>
                  </a:txBody>
                  <a:tcPr/>
                </a:tc>
                <a:tc>
                  <a:txBody>
                    <a:bodyPr/>
                    <a:lstStyle/>
                    <a:p>
                      <a:r>
                        <a:rPr lang="en-IN" dirty="0" smtClean="0"/>
                        <a:t>Salary</a:t>
                      </a:r>
                      <a:r>
                        <a:rPr lang="en-IN" baseline="0" dirty="0" smtClean="0"/>
                        <a:t>_</a:t>
                      </a:r>
                      <a:r>
                        <a:rPr lang="en-IN" dirty="0" smtClean="0"/>
                        <a:t>amount</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Amount of Salary.</a:t>
                      </a:r>
                      <a:endParaRPr lang="en-IN" dirty="0"/>
                    </a:p>
                  </a:txBody>
                  <a:tcPr/>
                </a:tc>
                <a:extLst>
                  <a:ext uri="{0D108BD9-81ED-4DB2-BD59-A6C34878D82A}">
                    <a16:rowId xmlns:a16="http://schemas.microsoft.com/office/drawing/2014/main" xmlns="" val="3412891107"/>
                  </a:ext>
                </a:extLst>
              </a:tr>
              <a:tr h="370840">
                <a:tc>
                  <a:txBody>
                    <a:bodyPr/>
                    <a:lstStyle/>
                    <a:p>
                      <a:r>
                        <a:rPr lang="en-IN" dirty="0" smtClean="0"/>
                        <a:t>3</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Hotel.</a:t>
                      </a:r>
                      <a:endParaRPr lang="en-IN" dirty="0"/>
                    </a:p>
                  </a:txBody>
                  <a:tcPr/>
                </a:tc>
                <a:extLst>
                  <a:ext uri="{0D108BD9-81ED-4DB2-BD59-A6C34878D82A}">
                    <a16:rowId xmlns:a16="http://schemas.microsoft.com/office/drawing/2014/main" xmlns="" val="3586658500"/>
                  </a:ext>
                </a:extLst>
              </a:tr>
              <a:tr h="370840">
                <a:tc>
                  <a:txBody>
                    <a:bodyPr/>
                    <a:lstStyle/>
                    <a:p>
                      <a:r>
                        <a:rPr lang="en-IN" dirty="0" smtClean="0"/>
                        <a:t>4</a:t>
                      </a:r>
                      <a:endParaRPr lang="en-IN" dirty="0"/>
                    </a:p>
                  </a:txBody>
                  <a:tcPr/>
                </a:tc>
                <a:tc>
                  <a:txBody>
                    <a:bodyPr/>
                    <a:lstStyle/>
                    <a:p>
                      <a:r>
                        <a:rPr lang="en-IN" dirty="0" smtClean="0"/>
                        <a:t>Hotel_payments</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Payments</a:t>
                      </a:r>
                      <a:r>
                        <a:rPr lang="en-IN" baseline="0" dirty="0" smtClean="0"/>
                        <a:t> to hotel.</a:t>
                      </a:r>
                      <a:endParaRPr lang="en-IN" dirty="0"/>
                    </a:p>
                  </a:txBody>
                  <a:tcPr/>
                </a:tc>
                <a:extLst>
                  <a:ext uri="{0D108BD9-81ED-4DB2-BD59-A6C34878D82A}">
                    <a16:rowId xmlns:a16="http://schemas.microsoft.com/office/drawing/2014/main" xmlns="" val="3377261719"/>
                  </a:ext>
                </a:extLst>
              </a:tr>
              <a:tr h="370840">
                <a:tc>
                  <a:txBody>
                    <a:bodyPr/>
                    <a:lstStyle/>
                    <a:p>
                      <a:r>
                        <a:rPr lang="en-IN" dirty="0" smtClean="0"/>
                        <a:t>5</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user.</a:t>
                      </a:r>
                      <a:endParaRPr lang="en-IN" dirty="0"/>
                    </a:p>
                  </a:txBody>
                  <a:tcPr/>
                </a:tc>
                <a:extLst>
                  <a:ext uri="{0D108BD9-81ED-4DB2-BD59-A6C34878D82A}">
                    <a16:rowId xmlns:a16="http://schemas.microsoft.com/office/drawing/2014/main" xmlns="" val="3797662936"/>
                  </a:ext>
                </a:extLst>
              </a:tr>
              <a:tr h="370840">
                <a:tc>
                  <a:txBody>
                    <a:bodyPr/>
                    <a:lstStyle/>
                    <a:p>
                      <a:r>
                        <a:rPr lang="en-IN" dirty="0" smtClean="0"/>
                        <a:t>6</a:t>
                      </a:r>
                      <a:endParaRPr lang="en-IN" dirty="0"/>
                    </a:p>
                  </a:txBody>
                  <a:tcPr/>
                </a:tc>
                <a:tc>
                  <a:txBody>
                    <a:bodyPr/>
                    <a:lstStyle/>
                    <a:p>
                      <a:r>
                        <a:rPr lang="en-IN" dirty="0" smtClean="0"/>
                        <a:t>Customer_payments</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Payments of Customers.</a:t>
                      </a:r>
                      <a:endParaRPr lang="en-IN" dirty="0"/>
                    </a:p>
                  </a:txBody>
                  <a:tcPr/>
                </a:tc>
                <a:extLst>
                  <a:ext uri="{0D108BD9-81ED-4DB2-BD59-A6C34878D82A}">
                    <a16:rowId xmlns:a16="http://schemas.microsoft.com/office/drawing/2014/main" xmlns="" val="3289174192"/>
                  </a:ext>
                </a:extLst>
              </a:tr>
              <a:tr h="370840">
                <a:tc>
                  <a:txBody>
                    <a:bodyPr/>
                    <a:lstStyle/>
                    <a:p>
                      <a:r>
                        <a:rPr lang="en-IN" dirty="0" smtClean="0"/>
                        <a:t>7</a:t>
                      </a:r>
                      <a:endParaRPr lang="en-IN" dirty="0"/>
                    </a:p>
                  </a:txBody>
                  <a:tcPr/>
                </a:tc>
                <a:tc>
                  <a:txBody>
                    <a:bodyPr/>
                    <a:lstStyle/>
                    <a:p>
                      <a:r>
                        <a:rPr lang="en-IN" dirty="0" smtClean="0"/>
                        <a:t>Deliveryperson_Id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Delivery person.</a:t>
                      </a:r>
                      <a:endParaRPr lang="en-IN" dirty="0"/>
                    </a:p>
                  </a:txBody>
                  <a:tcPr/>
                </a:tc>
                <a:extLst>
                  <a:ext uri="{0D108BD9-81ED-4DB2-BD59-A6C34878D82A}">
                    <a16:rowId xmlns:a16="http://schemas.microsoft.com/office/drawing/2014/main" xmlns="" val="2696762231"/>
                  </a:ext>
                </a:extLst>
              </a:tr>
              <a:tr h="370840">
                <a:tc>
                  <a:txBody>
                    <a:bodyPr/>
                    <a:lstStyle/>
                    <a:p>
                      <a:r>
                        <a:rPr lang="en-IN" dirty="0" smtClean="0"/>
                        <a:t>8</a:t>
                      </a:r>
                      <a:endParaRPr lang="en-IN" dirty="0"/>
                    </a:p>
                  </a:txBody>
                  <a:tcPr/>
                </a:tc>
                <a:tc>
                  <a:txBody>
                    <a:bodyPr/>
                    <a:lstStyle/>
                    <a:p>
                      <a:r>
                        <a:rPr lang="en-IN" dirty="0" smtClean="0"/>
                        <a:t>Delivery</a:t>
                      </a:r>
                      <a:r>
                        <a:rPr lang="en-IN" baseline="0" dirty="0" smtClean="0"/>
                        <a:t>_Payments</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Payments of Delivery.</a:t>
                      </a:r>
                      <a:endParaRPr lang="en-IN" dirty="0"/>
                    </a:p>
                  </a:txBody>
                  <a:tcPr/>
                </a:tc>
                <a:extLst>
                  <a:ext uri="{0D108BD9-81ED-4DB2-BD59-A6C34878D82A}">
                    <a16:rowId xmlns:a16="http://schemas.microsoft.com/office/drawing/2014/main" xmlns="" val="2273198113"/>
                  </a:ext>
                </a:extLst>
              </a:tr>
            </a:tbl>
          </a:graphicData>
        </a:graphic>
      </p:graphicFrame>
    </p:spTree>
    <p:extLst>
      <p:ext uri="{BB962C8B-B14F-4D97-AF65-F5344CB8AC3E}">
        <p14:creationId xmlns:p14="http://schemas.microsoft.com/office/powerpoint/2010/main" xmlns="" val="192596674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71006"/>
          </a:xfrm>
        </p:spPr>
        <p:txBody>
          <a:bodyPr/>
          <a:lstStyle/>
          <a:p>
            <a:pPr algn="ctr"/>
            <a:r>
              <a:rPr lang="en-IN" b="1" i="1" u="sng" dirty="0" smtClean="0"/>
              <a:t>Delivery</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1540467718"/>
              </p:ext>
            </p:extLst>
          </p:nvPr>
        </p:nvGraphicFramePr>
        <p:xfrm>
          <a:off x="1418045" y="1580606"/>
          <a:ext cx="8128000" cy="4145280"/>
        </p:xfrm>
        <a:graphic>
          <a:graphicData uri="http://schemas.openxmlformats.org/drawingml/2006/table">
            <a:tbl>
              <a:tblPr firstRow="1" bandRow="1">
                <a:tableStyleId>{5C22544A-7EE6-4342-B048-85BDC9FD1C3A}</a:tableStyleId>
              </a:tblPr>
              <a:tblGrid>
                <a:gridCol w="606698">
                  <a:extLst>
                    <a:ext uri="{9D8B030D-6E8A-4147-A177-3AD203B41FA5}">
                      <a16:colId xmlns:a16="http://schemas.microsoft.com/office/drawing/2014/main" xmlns="" val="2896152688"/>
                    </a:ext>
                  </a:extLst>
                </a:gridCol>
                <a:gridCol w="2455816">
                  <a:extLst>
                    <a:ext uri="{9D8B030D-6E8A-4147-A177-3AD203B41FA5}">
                      <a16:colId xmlns:a16="http://schemas.microsoft.com/office/drawing/2014/main" xmlns="" val="114320211"/>
                    </a:ext>
                  </a:extLst>
                </a:gridCol>
                <a:gridCol w="1436915">
                  <a:extLst>
                    <a:ext uri="{9D8B030D-6E8A-4147-A177-3AD203B41FA5}">
                      <a16:colId xmlns:a16="http://schemas.microsoft.com/office/drawing/2014/main" xmlns="" val="1366682228"/>
                    </a:ext>
                  </a:extLst>
                </a:gridCol>
                <a:gridCol w="627017">
                  <a:extLst>
                    <a:ext uri="{9D8B030D-6E8A-4147-A177-3AD203B41FA5}">
                      <a16:colId xmlns:a16="http://schemas.microsoft.com/office/drawing/2014/main" xmlns="" val="2678258858"/>
                    </a:ext>
                  </a:extLst>
                </a:gridCol>
                <a:gridCol w="3001554">
                  <a:extLst>
                    <a:ext uri="{9D8B030D-6E8A-4147-A177-3AD203B41FA5}">
                      <a16:colId xmlns:a16="http://schemas.microsoft.com/office/drawing/2014/main" xmlns="" val="97650229"/>
                    </a:ext>
                  </a:extLst>
                </a:gridCol>
              </a:tblGrid>
              <a:tr h="370840">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564480256"/>
                  </a:ext>
                </a:extLst>
              </a:tr>
              <a:tr h="370840">
                <a:tc>
                  <a:txBody>
                    <a:bodyPr/>
                    <a:lstStyle/>
                    <a:p>
                      <a:r>
                        <a:rPr lang="en-IN" dirty="0" smtClean="0"/>
                        <a:t>1</a:t>
                      </a:r>
                      <a:endParaRPr lang="en-IN" dirty="0"/>
                    </a:p>
                  </a:txBody>
                  <a:tcPr/>
                </a:tc>
                <a:tc>
                  <a:txBody>
                    <a:bodyPr/>
                    <a:lstStyle/>
                    <a:p>
                      <a:r>
                        <a:rPr lang="en-IN" dirty="0" smtClean="0"/>
                        <a:t>Deliveryperson_Id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 of the delivery</a:t>
                      </a:r>
                      <a:r>
                        <a:rPr lang="en-IN" baseline="0" dirty="0" smtClean="0"/>
                        <a:t> person.</a:t>
                      </a:r>
                      <a:endParaRPr lang="en-IN" dirty="0"/>
                    </a:p>
                  </a:txBody>
                  <a:tcPr/>
                </a:tc>
                <a:extLst>
                  <a:ext uri="{0D108BD9-81ED-4DB2-BD59-A6C34878D82A}">
                    <a16:rowId xmlns:a16="http://schemas.microsoft.com/office/drawing/2014/main" xmlns="" val="3348859592"/>
                  </a:ext>
                </a:extLst>
              </a:tr>
              <a:tr h="370840">
                <a:tc>
                  <a:txBody>
                    <a:bodyPr/>
                    <a:lstStyle/>
                    <a:p>
                      <a:r>
                        <a:rPr lang="en-IN" dirty="0" smtClean="0"/>
                        <a:t>2</a:t>
                      </a:r>
                      <a:endParaRPr lang="en-IN" dirty="0"/>
                    </a:p>
                  </a:txBody>
                  <a:tcPr/>
                </a:tc>
                <a:tc>
                  <a:txBody>
                    <a:bodyPr/>
                    <a:lstStyle/>
                    <a:p>
                      <a:r>
                        <a:rPr lang="en-IN" dirty="0" smtClean="0"/>
                        <a:t>Order_Id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order received.</a:t>
                      </a:r>
                      <a:endParaRPr lang="en-IN" dirty="0"/>
                    </a:p>
                  </a:txBody>
                  <a:tcPr/>
                </a:tc>
                <a:extLst>
                  <a:ext uri="{0D108BD9-81ED-4DB2-BD59-A6C34878D82A}">
                    <a16:rowId xmlns:a16="http://schemas.microsoft.com/office/drawing/2014/main" xmlns="" val="757582423"/>
                  </a:ext>
                </a:extLst>
              </a:tr>
              <a:tr h="370840">
                <a:tc>
                  <a:txBody>
                    <a:bodyPr/>
                    <a:lstStyle/>
                    <a:p>
                      <a:r>
                        <a:rPr lang="en-IN" dirty="0" smtClean="0"/>
                        <a:t>3</a:t>
                      </a:r>
                      <a:endParaRPr lang="en-IN" dirty="0"/>
                    </a:p>
                  </a:txBody>
                  <a:tcPr/>
                </a:tc>
                <a:tc>
                  <a:txBody>
                    <a:bodyPr/>
                    <a:lstStyle/>
                    <a:p>
                      <a:r>
                        <a:rPr lang="en-IN" dirty="0" smtClean="0"/>
                        <a:t>Food_Item_Id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of</a:t>
                      </a:r>
                      <a:r>
                        <a:rPr lang="en-IN" dirty="0" smtClean="0"/>
                        <a:t> the item.</a:t>
                      </a:r>
                      <a:endParaRPr lang="en-IN" dirty="0"/>
                    </a:p>
                  </a:txBody>
                  <a:tcPr/>
                </a:tc>
                <a:extLst>
                  <a:ext uri="{0D108BD9-81ED-4DB2-BD59-A6C34878D82A}">
                    <a16:rowId xmlns:a16="http://schemas.microsoft.com/office/drawing/2014/main" xmlns="" val="1514310588"/>
                  </a:ext>
                </a:extLst>
              </a:tr>
              <a:tr h="370840">
                <a:tc>
                  <a:txBody>
                    <a:bodyPr/>
                    <a:lstStyle/>
                    <a:p>
                      <a:r>
                        <a:rPr lang="en-IN" dirty="0" smtClean="0"/>
                        <a:t>4</a:t>
                      </a:r>
                      <a:endParaRPr lang="en-IN" dirty="0"/>
                    </a:p>
                  </a:txBody>
                  <a:tcPr/>
                </a:tc>
                <a:tc>
                  <a:txBody>
                    <a:bodyPr/>
                    <a:lstStyle/>
                    <a:p>
                      <a:r>
                        <a:rPr lang="en-IN" dirty="0" smtClean="0"/>
                        <a:t>Delivery_place</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Place of the Delivery</a:t>
                      </a:r>
                      <a:endParaRPr lang="en-IN" dirty="0"/>
                    </a:p>
                  </a:txBody>
                  <a:tcPr/>
                </a:tc>
                <a:extLst>
                  <a:ext uri="{0D108BD9-81ED-4DB2-BD59-A6C34878D82A}">
                    <a16:rowId xmlns:a16="http://schemas.microsoft.com/office/drawing/2014/main" xmlns="" val="2846459909"/>
                  </a:ext>
                </a:extLst>
              </a:tr>
              <a:tr h="370840">
                <a:tc>
                  <a:txBody>
                    <a:bodyPr/>
                    <a:lstStyle/>
                    <a:p>
                      <a:r>
                        <a:rPr lang="en-IN" dirty="0" smtClean="0"/>
                        <a:t>5</a:t>
                      </a:r>
                      <a:endParaRPr lang="en-IN" dirty="0"/>
                    </a:p>
                  </a:txBody>
                  <a:tcPr/>
                </a:tc>
                <a:tc>
                  <a:txBody>
                    <a:bodyPr/>
                    <a:lstStyle/>
                    <a:p>
                      <a:r>
                        <a:rPr lang="en-IN" dirty="0" smtClean="0"/>
                        <a:t>Delivery_Date</a:t>
                      </a:r>
                      <a:endParaRPr lang="en-IN" dirty="0"/>
                    </a:p>
                  </a:txBody>
                  <a:tcPr/>
                </a:tc>
                <a:tc>
                  <a:txBody>
                    <a:bodyPr/>
                    <a:lstStyle/>
                    <a:p>
                      <a:r>
                        <a:rPr lang="en-IN" dirty="0" smtClean="0"/>
                        <a:t>Date</a:t>
                      </a:r>
                      <a:endParaRPr lang="en-IN" dirty="0"/>
                    </a:p>
                  </a:txBody>
                  <a:tcPr/>
                </a:tc>
                <a:tc>
                  <a:txBody>
                    <a:bodyPr/>
                    <a:lstStyle/>
                    <a:p>
                      <a:endParaRPr lang="en-IN" dirty="0"/>
                    </a:p>
                  </a:txBody>
                  <a:tcPr/>
                </a:tc>
                <a:tc>
                  <a:txBody>
                    <a:bodyPr/>
                    <a:lstStyle/>
                    <a:p>
                      <a:r>
                        <a:rPr lang="en-IN" dirty="0" smtClean="0"/>
                        <a:t>Date</a:t>
                      </a:r>
                      <a:r>
                        <a:rPr lang="en-IN" baseline="0" dirty="0" smtClean="0"/>
                        <a:t> of the delivery.</a:t>
                      </a:r>
                      <a:endParaRPr lang="en-IN" dirty="0"/>
                    </a:p>
                  </a:txBody>
                  <a:tcPr/>
                </a:tc>
                <a:extLst>
                  <a:ext uri="{0D108BD9-81ED-4DB2-BD59-A6C34878D82A}">
                    <a16:rowId xmlns:a16="http://schemas.microsoft.com/office/drawing/2014/main" xmlns="" val="1331239135"/>
                  </a:ext>
                </a:extLst>
              </a:tr>
              <a:tr h="370840">
                <a:tc>
                  <a:txBody>
                    <a:bodyPr/>
                    <a:lstStyle/>
                    <a:p>
                      <a:r>
                        <a:rPr lang="en-IN" dirty="0" smtClean="0"/>
                        <a:t>6</a:t>
                      </a:r>
                      <a:endParaRPr lang="en-IN" dirty="0"/>
                    </a:p>
                  </a:txBody>
                  <a:tcPr/>
                </a:tc>
                <a:tc>
                  <a:txBody>
                    <a:bodyPr/>
                    <a:lstStyle/>
                    <a:p>
                      <a:r>
                        <a:rPr lang="en-IN" dirty="0" smtClean="0"/>
                        <a:t>Delivery_time</a:t>
                      </a:r>
                      <a:endParaRPr lang="en-IN" dirty="0"/>
                    </a:p>
                  </a:txBody>
                  <a:tcPr/>
                </a:tc>
                <a:tc>
                  <a:txBody>
                    <a:bodyPr/>
                    <a:lstStyle/>
                    <a:p>
                      <a:r>
                        <a:rPr lang="en-IN" dirty="0" smtClean="0"/>
                        <a:t>Time</a:t>
                      </a:r>
                      <a:endParaRPr lang="en-IN" dirty="0"/>
                    </a:p>
                  </a:txBody>
                  <a:tcPr/>
                </a:tc>
                <a:tc>
                  <a:txBody>
                    <a:bodyPr/>
                    <a:lstStyle/>
                    <a:p>
                      <a:endParaRPr lang="en-IN" dirty="0"/>
                    </a:p>
                  </a:txBody>
                  <a:tcPr/>
                </a:tc>
                <a:tc>
                  <a:txBody>
                    <a:bodyPr/>
                    <a:lstStyle/>
                    <a:p>
                      <a:r>
                        <a:rPr lang="en-IN" dirty="0" smtClean="0"/>
                        <a:t>Time</a:t>
                      </a:r>
                      <a:r>
                        <a:rPr lang="en-IN" baseline="0" dirty="0" smtClean="0"/>
                        <a:t> of the delivery.</a:t>
                      </a:r>
                      <a:endParaRPr lang="en-IN" dirty="0"/>
                    </a:p>
                  </a:txBody>
                  <a:tcPr/>
                </a:tc>
                <a:extLst>
                  <a:ext uri="{0D108BD9-81ED-4DB2-BD59-A6C34878D82A}">
                    <a16:rowId xmlns:a16="http://schemas.microsoft.com/office/drawing/2014/main" xmlns="" val="1846747941"/>
                  </a:ext>
                </a:extLst>
              </a:tr>
              <a:tr h="370840">
                <a:tc>
                  <a:txBody>
                    <a:bodyPr/>
                    <a:lstStyle/>
                    <a:p>
                      <a:r>
                        <a:rPr lang="en-IN" dirty="0" smtClean="0"/>
                        <a:t>7</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user to be delivered.</a:t>
                      </a:r>
                      <a:endParaRPr lang="en-IN" dirty="0"/>
                    </a:p>
                  </a:txBody>
                  <a:tcPr/>
                </a:tc>
                <a:extLst>
                  <a:ext uri="{0D108BD9-81ED-4DB2-BD59-A6C34878D82A}">
                    <a16:rowId xmlns:a16="http://schemas.microsoft.com/office/drawing/2014/main" xmlns="" val="1190240665"/>
                  </a:ext>
                </a:extLst>
              </a:tr>
              <a:tr h="370840">
                <a:tc>
                  <a:txBody>
                    <a:bodyPr/>
                    <a:lstStyle/>
                    <a:p>
                      <a:r>
                        <a:rPr lang="en-IN" dirty="0" smtClean="0"/>
                        <a:t>8</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of hotel from which delivery takes place.</a:t>
                      </a:r>
                      <a:endParaRPr lang="en-IN" dirty="0"/>
                    </a:p>
                  </a:txBody>
                  <a:tcPr/>
                </a:tc>
                <a:extLst>
                  <a:ext uri="{0D108BD9-81ED-4DB2-BD59-A6C34878D82A}">
                    <a16:rowId xmlns:a16="http://schemas.microsoft.com/office/drawing/2014/main" xmlns="" val="3723115328"/>
                  </a:ext>
                </a:extLst>
              </a:tr>
            </a:tbl>
          </a:graphicData>
        </a:graphic>
      </p:graphicFrame>
    </p:spTree>
    <p:extLst>
      <p:ext uri="{BB962C8B-B14F-4D97-AF65-F5344CB8AC3E}">
        <p14:creationId xmlns:p14="http://schemas.microsoft.com/office/powerpoint/2010/main" xmlns="" val="210422536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088571"/>
          </a:xfrm>
        </p:spPr>
        <p:txBody>
          <a:bodyPr/>
          <a:lstStyle/>
          <a:p>
            <a:pPr algn="ctr"/>
            <a:r>
              <a:rPr lang="en-IN" b="1" i="1" u="sng" dirty="0" smtClean="0"/>
              <a:t>Order</a:t>
            </a:r>
            <a:endParaRPr lang="en-IN" b="1" i="1" u="sng" dirty="0"/>
          </a:p>
        </p:txBody>
      </p:sp>
      <p:graphicFrame>
        <p:nvGraphicFramePr>
          <p:cNvPr id="3" name="Table 2"/>
          <p:cNvGraphicFramePr>
            <a:graphicFrameLocks noGrp="1"/>
          </p:cNvGraphicFramePr>
          <p:nvPr>
            <p:extLst>
              <p:ext uri="{D42A27DB-BD31-4B8C-83A1-F6EECF244321}">
                <p14:modId xmlns:p14="http://schemas.microsoft.com/office/powerpoint/2010/main" xmlns="" val="3119745761"/>
              </p:ext>
            </p:extLst>
          </p:nvPr>
        </p:nvGraphicFramePr>
        <p:xfrm>
          <a:off x="1352732" y="1698171"/>
          <a:ext cx="8128000" cy="3505200"/>
        </p:xfrm>
        <a:graphic>
          <a:graphicData uri="http://schemas.openxmlformats.org/drawingml/2006/table">
            <a:tbl>
              <a:tblPr firstRow="1" bandRow="1">
                <a:tableStyleId>{5C22544A-7EE6-4342-B048-85BDC9FD1C3A}</a:tableStyleId>
              </a:tblPr>
              <a:tblGrid>
                <a:gridCol w="763451">
                  <a:extLst>
                    <a:ext uri="{9D8B030D-6E8A-4147-A177-3AD203B41FA5}">
                      <a16:colId xmlns:a16="http://schemas.microsoft.com/office/drawing/2014/main" xmlns="" val="3953756539"/>
                    </a:ext>
                  </a:extLst>
                </a:gridCol>
                <a:gridCol w="2521131">
                  <a:extLst>
                    <a:ext uri="{9D8B030D-6E8A-4147-A177-3AD203B41FA5}">
                      <a16:colId xmlns:a16="http://schemas.microsoft.com/office/drawing/2014/main" xmlns="" val="4106149000"/>
                    </a:ext>
                  </a:extLst>
                </a:gridCol>
                <a:gridCol w="1489166">
                  <a:extLst>
                    <a:ext uri="{9D8B030D-6E8A-4147-A177-3AD203B41FA5}">
                      <a16:colId xmlns:a16="http://schemas.microsoft.com/office/drawing/2014/main" xmlns="" val="1174016071"/>
                    </a:ext>
                  </a:extLst>
                </a:gridCol>
                <a:gridCol w="496389">
                  <a:extLst>
                    <a:ext uri="{9D8B030D-6E8A-4147-A177-3AD203B41FA5}">
                      <a16:colId xmlns:a16="http://schemas.microsoft.com/office/drawing/2014/main" xmlns="" val="3141380339"/>
                    </a:ext>
                  </a:extLst>
                </a:gridCol>
                <a:gridCol w="2857863">
                  <a:extLst>
                    <a:ext uri="{9D8B030D-6E8A-4147-A177-3AD203B41FA5}">
                      <a16:colId xmlns:a16="http://schemas.microsoft.com/office/drawing/2014/main" xmlns="" val="1910489903"/>
                    </a:ext>
                  </a:extLst>
                </a:gridCol>
              </a:tblGrid>
              <a:tr h="391886">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3346427536"/>
                  </a:ext>
                </a:extLst>
              </a:tr>
              <a:tr h="370840">
                <a:tc>
                  <a:txBody>
                    <a:bodyPr/>
                    <a:lstStyle/>
                    <a:p>
                      <a:r>
                        <a:rPr lang="en-IN" dirty="0" smtClean="0"/>
                        <a:t>1</a:t>
                      </a:r>
                      <a:endParaRPr lang="en-IN" dirty="0"/>
                    </a:p>
                  </a:txBody>
                  <a:tcPr/>
                </a:tc>
                <a:tc>
                  <a:txBody>
                    <a:bodyPr/>
                    <a:lstStyle/>
                    <a:p>
                      <a:r>
                        <a:rPr lang="en-IN" dirty="0" smtClean="0"/>
                        <a:t>Order_Id</a:t>
                      </a:r>
                      <a:endParaRPr lang="en-IN" dirty="0"/>
                    </a:p>
                  </a:txBody>
                  <a:tcPr/>
                </a:tc>
                <a:tc>
                  <a:txBody>
                    <a:bodyPr/>
                    <a:lstStyle/>
                    <a:p>
                      <a:r>
                        <a:rPr lang="en-IN" dirty="0" smtClean="0"/>
                        <a:t>Integer</a:t>
                      </a:r>
                      <a:endParaRPr lang="en-IN" dirty="0"/>
                    </a:p>
                  </a:txBody>
                  <a:tcPr/>
                </a:tc>
                <a:tc>
                  <a:txBody>
                    <a:bodyPr/>
                    <a:lstStyle/>
                    <a:p>
                      <a:r>
                        <a:rPr lang="en-IN" dirty="0" smtClean="0"/>
                        <a:t>PK</a:t>
                      </a:r>
                      <a:endParaRPr lang="en-IN" dirty="0"/>
                    </a:p>
                  </a:txBody>
                  <a:tcPr/>
                </a:tc>
                <a:tc>
                  <a:txBody>
                    <a:bodyPr/>
                    <a:lstStyle/>
                    <a:p>
                      <a:r>
                        <a:rPr lang="en-IN" dirty="0" smtClean="0"/>
                        <a:t>Id</a:t>
                      </a:r>
                      <a:r>
                        <a:rPr lang="en-IN" baseline="0" dirty="0" smtClean="0"/>
                        <a:t> of the order.</a:t>
                      </a:r>
                      <a:endParaRPr lang="en-IN" dirty="0"/>
                    </a:p>
                  </a:txBody>
                  <a:tcPr/>
                </a:tc>
                <a:extLst>
                  <a:ext uri="{0D108BD9-81ED-4DB2-BD59-A6C34878D82A}">
                    <a16:rowId xmlns:a16="http://schemas.microsoft.com/office/drawing/2014/main" xmlns="" val="2758032406"/>
                  </a:ext>
                </a:extLst>
              </a:tr>
              <a:tr h="370840">
                <a:tc>
                  <a:txBody>
                    <a:bodyPr/>
                    <a:lstStyle/>
                    <a:p>
                      <a:r>
                        <a:rPr lang="en-IN" dirty="0" smtClean="0"/>
                        <a:t>2</a:t>
                      </a:r>
                      <a:endParaRPr lang="en-IN" dirty="0"/>
                    </a:p>
                  </a:txBody>
                  <a:tcPr/>
                </a:tc>
                <a:tc>
                  <a:txBody>
                    <a:bodyPr/>
                    <a:lstStyle/>
                    <a:p>
                      <a:r>
                        <a:rPr lang="en-IN" dirty="0" smtClean="0"/>
                        <a:t>Order_Date</a:t>
                      </a:r>
                      <a:endParaRPr lang="en-IN" dirty="0"/>
                    </a:p>
                  </a:txBody>
                  <a:tcPr/>
                </a:tc>
                <a:tc>
                  <a:txBody>
                    <a:bodyPr/>
                    <a:lstStyle/>
                    <a:p>
                      <a:r>
                        <a:rPr lang="en-IN" dirty="0" smtClean="0"/>
                        <a:t>Date</a:t>
                      </a:r>
                      <a:endParaRPr lang="en-IN" dirty="0"/>
                    </a:p>
                  </a:txBody>
                  <a:tcPr/>
                </a:tc>
                <a:tc>
                  <a:txBody>
                    <a:bodyPr/>
                    <a:lstStyle/>
                    <a:p>
                      <a:endParaRPr lang="en-IN" dirty="0"/>
                    </a:p>
                  </a:txBody>
                  <a:tcPr/>
                </a:tc>
                <a:tc>
                  <a:txBody>
                    <a:bodyPr/>
                    <a:lstStyle/>
                    <a:p>
                      <a:r>
                        <a:rPr lang="en-IN" dirty="0" smtClean="0"/>
                        <a:t>Date of the order.</a:t>
                      </a:r>
                      <a:endParaRPr lang="en-IN" dirty="0"/>
                    </a:p>
                  </a:txBody>
                  <a:tcPr/>
                </a:tc>
                <a:extLst>
                  <a:ext uri="{0D108BD9-81ED-4DB2-BD59-A6C34878D82A}">
                    <a16:rowId xmlns:a16="http://schemas.microsoft.com/office/drawing/2014/main" xmlns="" val="3742276272"/>
                  </a:ext>
                </a:extLst>
              </a:tr>
              <a:tr h="370840">
                <a:tc>
                  <a:txBody>
                    <a:bodyPr/>
                    <a:lstStyle/>
                    <a:p>
                      <a:r>
                        <a:rPr lang="en-IN" dirty="0" smtClean="0"/>
                        <a:t>3</a:t>
                      </a:r>
                      <a:endParaRPr lang="en-IN" dirty="0"/>
                    </a:p>
                  </a:txBody>
                  <a:tcPr/>
                </a:tc>
                <a:tc>
                  <a:txBody>
                    <a:bodyPr/>
                    <a:lstStyle/>
                    <a:p>
                      <a:r>
                        <a:rPr lang="en-IN" dirty="0" smtClean="0"/>
                        <a:t>Order_Item</a:t>
                      </a:r>
                      <a:endParaRPr lang="en-IN" dirty="0"/>
                    </a:p>
                  </a:txBody>
                  <a:tcPr/>
                </a:tc>
                <a:tc>
                  <a:txBody>
                    <a:bodyPr/>
                    <a:lstStyle/>
                    <a:p>
                      <a:r>
                        <a:rPr lang="en-IN" dirty="0" smtClean="0"/>
                        <a:t>varchar(20)</a:t>
                      </a:r>
                      <a:endParaRPr lang="en-IN" dirty="0"/>
                    </a:p>
                  </a:txBody>
                  <a:tcPr/>
                </a:tc>
                <a:tc>
                  <a:txBody>
                    <a:bodyPr/>
                    <a:lstStyle/>
                    <a:p>
                      <a:endParaRPr lang="en-IN" dirty="0"/>
                    </a:p>
                  </a:txBody>
                  <a:tcPr/>
                </a:tc>
                <a:tc>
                  <a:txBody>
                    <a:bodyPr/>
                    <a:lstStyle/>
                    <a:p>
                      <a:r>
                        <a:rPr lang="en-IN" dirty="0" smtClean="0"/>
                        <a:t>Item ordered.</a:t>
                      </a:r>
                      <a:endParaRPr lang="en-IN" dirty="0"/>
                    </a:p>
                  </a:txBody>
                  <a:tcPr/>
                </a:tc>
                <a:extLst>
                  <a:ext uri="{0D108BD9-81ED-4DB2-BD59-A6C34878D82A}">
                    <a16:rowId xmlns:a16="http://schemas.microsoft.com/office/drawing/2014/main" xmlns="" val="3201887454"/>
                  </a:ext>
                </a:extLst>
              </a:tr>
              <a:tr h="370840">
                <a:tc>
                  <a:txBody>
                    <a:bodyPr/>
                    <a:lstStyle/>
                    <a:p>
                      <a:r>
                        <a:rPr lang="en-IN" dirty="0" smtClean="0"/>
                        <a:t>4</a:t>
                      </a:r>
                      <a:endParaRPr lang="en-IN" dirty="0"/>
                    </a:p>
                  </a:txBody>
                  <a:tcPr/>
                </a:tc>
                <a:tc>
                  <a:txBody>
                    <a:bodyPr/>
                    <a:lstStyle/>
                    <a:p>
                      <a:r>
                        <a:rPr lang="en-IN" dirty="0" smtClean="0"/>
                        <a:t>Order_Price</a:t>
                      </a:r>
                      <a:endParaRPr lang="en-IN" dirty="0"/>
                    </a:p>
                  </a:txBody>
                  <a:tcPr/>
                </a:tc>
                <a:tc>
                  <a:txBody>
                    <a:bodyPr/>
                    <a:lstStyle/>
                    <a:p>
                      <a:r>
                        <a:rPr lang="en-IN" dirty="0" smtClean="0"/>
                        <a:t>Integer</a:t>
                      </a:r>
                      <a:endParaRPr lang="en-IN" dirty="0"/>
                    </a:p>
                  </a:txBody>
                  <a:tcPr/>
                </a:tc>
                <a:tc>
                  <a:txBody>
                    <a:bodyPr/>
                    <a:lstStyle/>
                    <a:p>
                      <a:endParaRPr lang="en-IN" dirty="0"/>
                    </a:p>
                  </a:txBody>
                  <a:tcPr/>
                </a:tc>
                <a:tc>
                  <a:txBody>
                    <a:bodyPr/>
                    <a:lstStyle/>
                    <a:p>
                      <a:r>
                        <a:rPr lang="en-IN" dirty="0" smtClean="0"/>
                        <a:t>Price of the order placed.</a:t>
                      </a:r>
                      <a:endParaRPr lang="en-IN" dirty="0"/>
                    </a:p>
                  </a:txBody>
                  <a:tcPr/>
                </a:tc>
                <a:extLst>
                  <a:ext uri="{0D108BD9-81ED-4DB2-BD59-A6C34878D82A}">
                    <a16:rowId xmlns:a16="http://schemas.microsoft.com/office/drawing/2014/main" xmlns="" val="1999985822"/>
                  </a:ext>
                </a:extLst>
              </a:tr>
              <a:tr h="370840">
                <a:tc>
                  <a:txBody>
                    <a:bodyPr/>
                    <a:lstStyle/>
                    <a:p>
                      <a:r>
                        <a:rPr lang="en-IN" dirty="0" smtClean="0"/>
                        <a:t>5</a:t>
                      </a:r>
                      <a:endParaRPr lang="en-IN" dirty="0"/>
                    </a:p>
                  </a:txBody>
                  <a:tcPr/>
                </a:tc>
                <a:tc>
                  <a:txBody>
                    <a:bodyPr/>
                    <a:lstStyle/>
                    <a:p>
                      <a:r>
                        <a:rPr lang="en-IN" dirty="0" smtClean="0"/>
                        <a:t>Delivery_Person_ID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Delivery person.</a:t>
                      </a:r>
                      <a:endParaRPr lang="en-IN" dirty="0"/>
                    </a:p>
                  </a:txBody>
                  <a:tcPr/>
                </a:tc>
                <a:extLst>
                  <a:ext uri="{0D108BD9-81ED-4DB2-BD59-A6C34878D82A}">
                    <a16:rowId xmlns:a16="http://schemas.microsoft.com/office/drawing/2014/main" xmlns="" val="855045259"/>
                  </a:ext>
                </a:extLst>
              </a:tr>
              <a:tr h="370840">
                <a:tc>
                  <a:txBody>
                    <a:bodyPr/>
                    <a:lstStyle/>
                    <a:p>
                      <a:r>
                        <a:rPr lang="en-IN" dirty="0" smtClean="0"/>
                        <a:t>6</a:t>
                      </a:r>
                      <a:endParaRPr lang="en-IN" dirty="0"/>
                    </a:p>
                  </a:txBody>
                  <a:tcPr/>
                </a:tc>
                <a:tc>
                  <a:txBody>
                    <a:bodyPr/>
                    <a:lstStyle/>
                    <a:p>
                      <a:r>
                        <a:rPr lang="en-IN" dirty="0" smtClean="0"/>
                        <a:t>User_Id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User.</a:t>
                      </a:r>
                    </a:p>
                  </a:txBody>
                  <a:tcPr/>
                </a:tc>
                <a:extLst>
                  <a:ext uri="{0D108BD9-81ED-4DB2-BD59-A6C34878D82A}">
                    <a16:rowId xmlns:a16="http://schemas.microsoft.com/office/drawing/2014/main" xmlns="" val="414726206"/>
                  </a:ext>
                </a:extLst>
              </a:tr>
              <a:tr h="370840">
                <a:tc>
                  <a:txBody>
                    <a:bodyPr/>
                    <a:lstStyle/>
                    <a:p>
                      <a:r>
                        <a:rPr lang="en-IN" dirty="0" smtClean="0"/>
                        <a:t>7</a:t>
                      </a:r>
                      <a:endParaRPr lang="en-IN" dirty="0"/>
                    </a:p>
                  </a:txBody>
                  <a:tcPr/>
                </a:tc>
                <a:tc>
                  <a:txBody>
                    <a:bodyPr/>
                    <a:lstStyle/>
                    <a:p>
                      <a:r>
                        <a:rPr lang="en-IN" dirty="0" smtClean="0"/>
                        <a:t>Hotel_Id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hotel from which order took place.</a:t>
                      </a:r>
                    </a:p>
                  </a:txBody>
                  <a:tcPr/>
                </a:tc>
                <a:extLst>
                  <a:ext uri="{0D108BD9-81ED-4DB2-BD59-A6C34878D82A}">
                    <a16:rowId xmlns:a16="http://schemas.microsoft.com/office/drawing/2014/main" xmlns="" val="2193616080"/>
                  </a:ext>
                </a:extLst>
              </a:tr>
            </a:tbl>
          </a:graphicData>
        </a:graphic>
      </p:graphicFrame>
    </p:spTree>
    <p:extLst>
      <p:ext uri="{BB962C8B-B14F-4D97-AF65-F5344CB8AC3E}">
        <p14:creationId xmlns:p14="http://schemas.microsoft.com/office/powerpoint/2010/main" xmlns="" val="11869049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Title 1"/>
          <p:cNvSpPr txBox="1">
            <a:spLocks/>
          </p:cNvSpPr>
          <p:nvPr/>
        </p:nvSpPr>
        <p:spPr>
          <a:xfrm>
            <a:off x="638145" y="457200"/>
            <a:ext cx="8596668" cy="814251"/>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b="1" i="1" u="sng" dirty="0" smtClean="0"/>
              <a:t>Query_Answer</a:t>
            </a:r>
            <a:endParaRPr lang="en-IN" dirty="0"/>
          </a:p>
        </p:txBody>
      </p:sp>
      <p:graphicFrame>
        <p:nvGraphicFramePr>
          <p:cNvPr id="5" name="Table 4"/>
          <p:cNvGraphicFramePr>
            <a:graphicFrameLocks noGrp="1"/>
          </p:cNvGraphicFramePr>
          <p:nvPr>
            <p:extLst>
              <p:ext uri="{D42A27DB-BD31-4B8C-83A1-F6EECF244321}">
                <p14:modId xmlns:p14="http://schemas.microsoft.com/office/powerpoint/2010/main" xmlns="" val="2061692462"/>
              </p:ext>
            </p:extLst>
          </p:nvPr>
        </p:nvGraphicFramePr>
        <p:xfrm>
          <a:off x="1106813" y="1355391"/>
          <a:ext cx="8128000" cy="3477867"/>
        </p:xfrm>
        <a:graphic>
          <a:graphicData uri="http://schemas.openxmlformats.org/drawingml/2006/table">
            <a:tbl>
              <a:tblPr firstRow="1" bandRow="1">
                <a:tableStyleId>{5C22544A-7EE6-4342-B048-85BDC9FD1C3A}</a:tableStyleId>
              </a:tblPr>
              <a:tblGrid>
                <a:gridCol w="597988">
                  <a:extLst>
                    <a:ext uri="{9D8B030D-6E8A-4147-A177-3AD203B41FA5}">
                      <a16:colId xmlns:a16="http://schemas.microsoft.com/office/drawing/2014/main" xmlns="" val="1709915059"/>
                    </a:ext>
                  </a:extLst>
                </a:gridCol>
                <a:gridCol w="2416629">
                  <a:extLst>
                    <a:ext uri="{9D8B030D-6E8A-4147-A177-3AD203B41FA5}">
                      <a16:colId xmlns:a16="http://schemas.microsoft.com/office/drawing/2014/main" xmlns="" val="549058565"/>
                    </a:ext>
                  </a:extLst>
                </a:gridCol>
                <a:gridCol w="1417221">
                  <a:extLst>
                    <a:ext uri="{9D8B030D-6E8A-4147-A177-3AD203B41FA5}">
                      <a16:colId xmlns:a16="http://schemas.microsoft.com/office/drawing/2014/main" xmlns="" val="813048060"/>
                    </a:ext>
                  </a:extLst>
                </a:gridCol>
                <a:gridCol w="509452">
                  <a:extLst>
                    <a:ext uri="{9D8B030D-6E8A-4147-A177-3AD203B41FA5}">
                      <a16:colId xmlns:a16="http://schemas.microsoft.com/office/drawing/2014/main" xmlns="" val="2018347309"/>
                    </a:ext>
                  </a:extLst>
                </a:gridCol>
                <a:gridCol w="3186710">
                  <a:extLst>
                    <a:ext uri="{9D8B030D-6E8A-4147-A177-3AD203B41FA5}">
                      <a16:colId xmlns:a16="http://schemas.microsoft.com/office/drawing/2014/main" xmlns="" val="933526808"/>
                    </a:ext>
                  </a:extLst>
                </a:gridCol>
              </a:tblGrid>
              <a:tr h="892487">
                <a:tc>
                  <a:txBody>
                    <a:bodyPr/>
                    <a:lstStyle/>
                    <a:p>
                      <a:r>
                        <a:rPr lang="en-IN" dirty="0" smtClean="0"/>
                        <a:t>Sr. no</a:t>
                      </a:r>
                      <a:endParaRPr lang="en-IN" dirty="0"/>
                    </a:p>
                  </a:txBody>
                  <a:tcPr/>
                </a:tc>
                <a:tc>
                  <a:txBody>
                    <a:bodyPr/>
                    <a:lstStyle/>
                    <a:p>
                      <a:r>
                        <a:rPr lang="en-IN" dirty="0" smtClean="0"/>
                        <a:t>Field name</a:t>
                      </a:r>
                      <a:endParaRPr lang="en-IN" dirty="0"/>
                    </a:p>
                  </a:txBody>
                  <a:tcPr/>
                </a:tc>
                <a:tc>
                  <a:txBody>
                    <a:bodyPr/>
                    <a:lstStyle/>
                    <a:p>
                      <a:r>
                        <a:rPr lang="en-IN" dirty="0" smtClean="0"/>
                        <a:t>Datatype</a:t>
                      </a:r>
                      <a:endParaRPr lang="en-IN" dirty="0"/>
                    </a:p>
                  </a:txBody>
                  <a:tcPr/>
                </a:tc>
                <a:tc>
                  <a:txBody>
                    <a:bodyPr/>
                    <a:lstStyle/>
                    <a:p>
                      <a:r>
                        <a:rPr lang="en-IN" dirty="0" smtClean="0"/>
                        <a:t>Key</a:t>
                      </a:r>
                      <a:endParaRPr lang="en-IN" dirty="0"/>
                    </a:p>
                  </a:txBody>
                  <a:tcPr/>
                </a:tc>
                <a:tc>
                  <a:txBody>
                    <a:bodyPr/>
                    <a:lstStyle/>
                    <a:p>
                      <a:r>
                        <a:rPr lang="en-IN" dirty="0" smtClean="0"/>
                        <a:t>Description.</a:t>
                      </a:r>
                      <a:endParaRPr lang="en-IN" dirty="0"/>
                    </a:p>
                  </a:txBody>
                  <a:tcPr/>
                </a:tc>
                <a:extLst>
                  <a:ext uri="{0D108BD9-81ED-4DB2-BD59-A6C34878D82A}">
                    <a16:rowId xmlns:a16="http://schemas.microsoft.com/office/drawing/2014/main" xmlns="" val="2202532626"/>
                  </a:ext>
                </a:extLst>
              </a:tr>
              <a:tr h="517076">
                <a:tc>
                  <a:txBody>
                    <a:bodyPr/>
                    <a:lstStyle/>
                    <a:p>
                      <a:r>
                        <a:rPr lang="en-IN" dirty="0" smtClean="0"/>
                        <a:t>1</a:t>
                      </a:r>
                      <a:endParaRPr lang="en-IN" dirty="0"/>
                    </a:p>
                  </a:txBody>
                  <a:tcPr/>
                </a:tc>
                <a:tc>
                  <a:txBody>
                    <a:bodyPr/>
                    <a:lstStyle/>
                    <a:p>
                      <a:r>
                        <a:rPr lang="en-IN" dirty="0" smtClean="0"/>
                        <a:t>Query</a:t>
                      </a:r>
                      <a:r>
                        <a:rPr lang="en-IN" baseline="0" dirty="0" smtClean="0"/>
                        <a:t>_Answer</a:t>
                      </a:r>
                      <a:endParaRPr lang="en-IN" dirty="0"/>
                    </a:p>
                  </a:txBody>
                  <a:tcPr/>
                </a:tc>
                <a:tc>
                  <a:txBody>
                    <a:bodyPr/>
                    <a:lstStyle/>
                    <a:p>
                      <a:r>
                        <a:rPr lang="en-IN" dirty="0" smtClean="0"/>
                        <a:t>varchar(20)</a:t>
                      </a:r>
                      <a:endParaRPr lang="en-IN" dirty="0"/>
                    </a:p>
                  </a:txBody>
                  <a:tcPr/>
                </a:tc>
                <a:tc>
                  <a:txBody>
                    <a:bodyPr/>
                    <a:lstStyle/>
                    <a:p>
                      <a:r>
                        <a:rPr lang="en-IN" dirty="0" smtClean="0"/>
                        <a:t>PK</a:t>
                      </a:r>
                      <a:endParaRPr lang="en-IN" dirty="0"/>
                    </a:p>
                  </a:txBody>
                  <a:tcPr/>
                </a:tc>
                <a:tc>
                  <a:txBody>
                    <a:bodyPr/>
                    <a:lstStyle/>
                    <a:p>
                      <a:r>
                        <a:rPr lang="en-IN" dirty="0" smtClean="0"/>
                        <a:t>Complain</a:t>
                      </a:r>
                      <a:r>
                        <a:rPr lang="en-IN" baseline="0" dirty="0" smtClean="0"/>
                        <a:t> Received.</a:t>
                      </a:r>
                      <a:endParaRPr lang="en-IN" dirty="0"/>
                    </a:p>
                  </a:txBody>
                  <a:tcPr/>
                </a:tc>
                <a:extLst>
                  <a:ext uri="{0D108BD9-81ED-4DB2-BD59-A6C34878D82A}">
                    <a16:rowId xmlns:a16="http://schemas.microsoft.com/office/drawing/2014/main" xmlns="" val="1707644401"/>
                  </a:ext>
                </a:extLst>
              </a:tr>
              <a:tr h="517076">
                <a:tc>
                  <a:txBody>
                    <a:bodyPr/>
                    <a:lstStyle/>
                    <a:p>
                      <a:r>
                        <a:rPr lang="en-IN" dirty="0" smtClean="0"/>
                        <a:t>2</a:t>
                      </a:r>
                      <a:endParaRPr lang="en-IN" dirty="0"/>
                    </a:p>
                  </a:txBody>
                  <a:tcPr/>
                </a:tc>
                <a:tc>
                  <a:txBody>
                    <a:bodyPr/>
                    <a:lstStyle/>
                    <a:p>
                      <a:r>
                        <a:rPr lang="en-IN" dirty="0" smtClean="0"/>
                        <a:t>Complaint_Query_Id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 of the Complaint query.</a:t>
                      </a:r>
                      <a:endParaRPr lang="en-IN" dirty="0"/>
                    </a:p>
                  </a:txBody>
                  <a:tcPr/>
                </a:tc>
                <a:extLst>
                  <a:ext uri="{0D108BD9-81ED-4DB2-BD59-A6C34878D82A}">
                    <a16:rowId xmlns:a16="http://schemas.microsoft.com/office/drawing/2014/main" xmlns="" val="1869746349"/>
                  </a:ext>
                </a:extLst>
              </a:tr>
              <a:tr h="517076">
                <a:tc>
                  <a:txBody>
                    <a:bodyPr/>
                    <a:lstStyle/>
                    <a:p>
                      <a:r>
                        <a:rPr lang="en-IN" dirty="0" smtClean="0"/>
                        <a:t>3</a:t>
                      </a:r>
                      <a:endParaRPr lang="en-IN" dirty="0"/>
                    </a:p>
                  </a:txBody>
                  <a:tcPr/>
                </a:tc>
                <a:tc>
                  <a:txBody>
                    <a:bodyPr/>
                    <a:lstStyle/>
                    <a:p>
                      <a:r>
                        <a:rPr lang="en-IN" dirty="0" smtClean="0"/>
                        <a:t>Action_Date</a:t>
                      </a:r>
                      <a:endParaRPr lang="en-IN" dirty="0"/>
                    </a:p>
                  </a:txBody>
                  <a:tcPr/>
                </a:tc>
                <a:tc>
                  <a:txBody>
                    <a:bodyPr/>
                    <a:lstStyle/>
                    <a:p>
                      <a:r>
                        <a:rPr lang="en-IN" dirty="0" smtClean="0"/>
                        <a:t>Date</a:t>
                      </a:r>
                      <a:endParaRPr lang="en-IN" dirty="0"/>
                    </a:p>
                  </a:txBody>
                  <a:tcPr/>
                </a:tc>
                <a:tc>
                  <a:txBody>
                    <a:bodyPr/>
                    <a:lstStyle/>
                    <a:p>
                      <a:endParaRPr lang="en-IN" dirty="0"/>
                    </a:p>
                  </a:txBody>
                  <a:tcPr/>
                </a:tc>
                <a:tc>
                  <a:txBody>
                    <a:bodyPr/>
                    <a:lstStyle/>
                    <a:p>
                      <a:r>
                        <a:rPr lang="en-IN" dirty="0" smtClean="0"/>
                        <a:t>Date of Action Taken.</a:t>
                      </a:r>
                      <a:endParaRPr lang="en-IN" dirty="0"/>
                    </a:p>
                  </a:txBody>
                  <a:tcPr/>
                </a:tc>
                <a:extLst>
                  <a:ext uri="{0D108BD9-81ED-4DB2-BD59-A6C34878D82A}">
                    <a16:rowId xmlns:a16="http://schemas.microsoft.com/office/drawing/2014/main" xmlns="" val="3745653309"/>
                  </a:ext>
                </a:extLst>
              </a:tr>
              <a:tr h="517076">
                <a:tc>
                  <a:txBody>
                    <a:bodyPr/>
                    <a:lstStyle/>
                    <a:p>
                      <a:r>
                        <a:rPr lang="en-IN" dirty="0" smtClean="0"/>
                        <a:t>4</a:t>
                      </a:r>
                      <a:endParaRPr lang="en-IN" dirty="0"/>
                    </a:p>
                  </a:txBody>
                  <a:tcPr/>
                </a:tc>
                <a:tc>
                  <a:txBody>
                    <a:bodyPr/>
                    <a:lstStyle/>
                    <a:p>
                      <a:r>
                        <a:rPr lang="en-IN" dirty="0" smtClean="0"/>
                        <a:t>Admin_ID</a:t>
                      </a:r>
                      <a:endParaRPr lang="en-IN" dirty="0"/>
                    </a:p>
                  </a:txBody>
                  <a:tcPr/>
                </a:tc>
                <a:tc>
                  <a:txBody>
                    <a:bodyPr/>
                    <a:lstStyle/>
                    <a:p>
                      <a:r>
                        <a:rPr lang="en-IN" dirty="0" smtClean="0"/>
                        <a:t>Integer</a:t>
                      </a:r>
                      <a:endParaRPr lang="en-IN" dirty="0"/>
                    </a:p>
                  </a:txBody>
                  <a:tcPr/>
                </a:tc>
                <a:tc>
                  <a:txBody>
                    <a:bodyPr/>
                    <a:lstStyle/>
                    <a:p>
                      <a:r>
                        <a:rPr lang="en-IN" dirty="0" smtClean="0"/>
                        <a:t>FK</a:t>
                      </a:r>
                      <a:endParaRPr lang="en-IN" dirty="0"/>
                    </a:p>
                  </a:txBody>
                  <a:tcPr/>
                </a:tc>
                <a:tc>
                  <a:txBody>
                    <a:bodyPr/>
                    <a:lstStyle/>
                    <a:p>
                      <a:r>
                        <a:rPr lang="en-IN" dirty="0" smtClean="0"/>
                        <a:t>ID</a:t>
                      </a:r>
                      <a:r>
                        <a:rPr lang="en-IN" baseline="0" dirty="0" smtClean="0"/>
                        <a:t> of the admin.</a:t>
                      </a:r>
                      <a:endParaRPr lang="en-IN" dirty="0"/>
                    </a:p>
                  </a:txBody>
                  <a:tcPr/>
                </a:tc>
                <a:extLst>
                  <a:ext uri="{0D108BD9-81ED-4DB2-BD59-A6C34878D82A}">
                    <a16:rowId xmlns:a16="http://schemas.microsoft.com/office/drawing/2014/main" xmlns="" val="1897518694"/>
                  </a:ext>
                </a:extLst>
              </a:tr>
              <a:tr h="517076">
                <a:tc>
                  <a:txBody>
                    <a:bodyPr/>
                    <a:lstStyle/>
                    <a:p>
                      <a:r>
                        <a:rPr lang="en-IN" dirty="0" smtClean="0"/>
                        <a:t>5</a:t>
                      </a:r>
                      <a:endParaRPr lang="en-IN" dirty="0"/>
                    </a:p>
                  </a:txBody>
                  <a:tcPr/>
                </a:tc>
                <a:tc>
                  <a:txBody>
                    <a:bodyPr/>
                    <a:lstStyle/>
                    <a:p>
                      <a:r>
                        <a:rPr lang="en-IN" dirty="0" smtClean="0"/>
                        <a:t>Resolution_Status</a:t>
                      </a:r>
                      <a:endParaRPr lang="en-IN" dirty="0"/>
                    </a:p>
                  </a:txBody>
                  <a:tcPr/>
                </a:tc>
                <a:tc>
                  <a:txBody>
                    <a:bodyPr/>
                    <a:lstStyle/>
                    <a:p>
                      <a:r>
                        <a:rPr lang="en-IN" dirty="0" smtClean="0"/>
                        <a:t>Boolean</a:t>
                      </a:r>
                      <a:endParaRPr lang="en-IN" dirty="0"/>
                    </a:p>
                  </a:txBody>
                  <a:tcPr/>
                </a:tc>
                <a:tc>
                  <a:txBody>
                    <a:bodyPr/>
                    <a:lstStyle/>
                    <a:p>
                      <a:endParaRPr lang="en-IN" dirty="0"/>
                    </a:p>
                  </a:txBody>
                  <a:tcPr/>
                </a:tc>
                <a:tc>
                  <a:txBody>
                    <a:bodyPr/>
                    <a:lstStyle/>
                    <a:p>
                      <a:r>
                        <a:rPr lang="en-IN" dirty="0" smtClean="0"/>
                        <a:t>It tells</a:t>
                      </a:r>
                      <a:r>
                        <a:rPr lang="en-IN" baseline="0" dirty="0" smtClean="0"/>
                        <a:t> if problem is solved.</a:t>
                      </a:r>
                      <a:endParaRPr lang="en-IN" dirty="0"/>
                    </a:p>
                  </a:txBody>
                  <a:tcPr/>
                </a:tc>
                <a:extLst>
                  <a:ext uri="{0D108BD9-81ED-4DB2-BD59-A6C34878D82A}">
                    <a16:rowId xmlns:a16="http://schemas.microsoft.com/office/drawing/2014/main" xmlns="" val="855462586"/>
                  </a:ext>
                </a:extLst>
              </a:tr>
            </a:tbl>
          </a:graphicData>
        </a:graphic>
      </p:graphicFrame>
    </p:spTree>
    <p:extLst>
      <p:ext uri="{BB962C8B-B14F-4D97-AF65-F5344CB8AC3E}">
        <p14:creationId xmlns:p14="http://schemas.microsoft.com/office/powerpoint/2010/main" xmlns="" val="207329373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7334" y="609600"/>
            <a:ext cx="8596668" cy="1530547"/>
          </a:xfrm>
          <a:prstGeom prst="rect">
            <a:avLst/>
          </a:prstGeom>
        </p:spPr>
        <p:txBody>
          <a:bodyPr vert="horz" wrap="square" lIns="0" tIns="784225" rIns="0" bIns="0" rtlCol="0">
            <a:spAutoFit/>
          </a:bodyPr>
          <a:lstStyle/>
          <a:p>
            <a:pPr marL="1207770" marR="5080" indent="-1195070">
              <a:lnSpc>
                <a:spcPct val="100000"/>
              </a:lnSpc>
              <a:spcBef>
                <a:spcPts val="100"/>
              </a:spcBef>
            </a:pPr>
            <a:r>
              <a:rPr sz="4800" spc="-10" dirty="0"/>
              <a:t>Identification </a:t>
            </a:r>
            <a:r>
              <a:rPr sz="4800" spc="-20" dirty="0"/>
              <a:t>page</a:t>
            </a:r>
            <a:endParaRPr sz="48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4">
            <a:extLst>
              <a:ext uri="{FF2B5EF4-FFF2-40B4-BE49-F238E27FC236}">
                <a16:creationId xmlns:a16="http://schemas.microsoft.com/office/drawing/2014/main" xmlns="" id="{BE1FB7E8-400F-410E-8510-3C917034F0E8}"/>
              </a:ext>
            </a:extLst>
          </p:cNvPr>
          <p:cNvSpPr/>
          <p:nvPr/>
        </p:nvSpPr>
        <p:spPr>
          <a:xfrm>
            <a:off x="1780538" y="2166165"/>
            <a:ext cx="3240632" cy="50634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Project details</a:t>
            </a:r>
            <a:endParaRPr lang="en-IN" sz="2000" b="1" dirty="0">
              <a:solidFill>
                <a:schemeClr val="tx1"/>
              </a:solidFill>
            </a:endParaRPr>
          </a:p>
        </p:txBody>
      </p:sp>
      <p:sp>
        <p:nvSpPr>
          <p:cNvPr id="3" name="Rounded Rectangle 6">
            <a:extLst>
              <a:ext uri="{FF2B5EF4-FFF2-40B4-BE49-F238E27FC236}">
                <a16:creationId xmlns:a16="http://schemas.microsoft.com/office/drawing/2014/main" xmlns="" id="{82786AAA-C237-46DD-A263-6913FD06FE4F}"/>
              </a:ext>
            </a:extLst>
          </p:cNvPr>
          <p:cNvSpPr/>
          <p:nvPr/>
        </p:nvSpPr>
        <p:spPr>
          <a:xfrm>
            <a:off x="1772514" y="2848697"/>
            <a:ext cx="3240632" cy="534948"/>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   Development Tools</a:t>
            </a:r>
            <a:endParaRPr lang="en-IN" sz="2000" b="1" dirty="0">
              <a:solidFill>
                <a:schemeClr val="tx1"/>
              </a:solidFill>
            </a:endParaRPr>
          </a:p>
        </p:txBody>
      </p:sp>
      <p:sp>
        <p:nvSpPr>
          <p:cNvPr id="4" name="Rounded Rectangle 7">
            <a:extLst>
              <a:ext uri="{FF2B5EF4-FFF2-40B4-BE49-F238E27FC236}">
                <a16:creationId xmlns:a16="http://schemas.microsoft.com/office/drawing/2014/main" xmlns="" id="{DD460E6E-4580-4EAE-9395-C54B88C05CBB}"/>
              </a:ext>
            </a:extLst>
          </p:cNvPr>
          <p:cNvSpPr/>
          <p:nvPr/>
        </p:nvSpPr>
        <p:spPr>
          <a:xfrm>
            <a:off x="1772514" y="3591219"/>
            <a:ext cx="3240632" cy="50062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      Module Description</a:t>
            </a:r>
            <a:endParaRPr lang="en-IN" sz="2000" b="1" dirty="0">
              <a:solidFill>
                <a:schemeClr val="tx1"/>
              </a:solidFill>
            </a:endParaRPr>
          </a:p>
        </p:txBody>
      </p:sp>
      <p:sp>
        <p:nvSpPr>
          <p:cNvPr id="6" name="Rounded Rectangle 9">
            <a:extLst>
              <a:ext uri="{FF2B5EF4-FFF2-40B4-BE49-F238E27FC236}">
                <a16:creationId xmlns:a16="http://schemas.microsoft.com/office/drawing/2014/main" xmlns="" id="{BD8946C0-E07B-4973-81A5-9F55BBC36114}"/>
              </a:ext>
            </a:extLst>
          </p:cNvPr>
          <p:cNvSpPr/>
          <p:nvPr/>
        </p:nvSpPr>
        <p:spPr>
          <a:xfrm>
            <a:off x="1770005" y="4307516"/>
            <a:ext cx="3240632" cy="4817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Diagrams</a:t>
            </a:r>
            <a:endParaRPr lang="en-IN" sz="2000" b="1" dirty="0">
              <a:solidFill>
                <a:schemeClr val="tx1"/>
              </a:solidFill>
            </a:endParaRPr>
          </a:p>
        </p:txBody>
      </p:sp>
      <p:sp>
        <p:nvSpPr>
          <p:cNvPr id="7" name="Rounded Rectangle 10">
            <a:extLst>
              <a:ext uri="{FF2B5EF4-FFF2-40B4-BE49-F238E27FC236}">
                <a16:creationId xmlns:a16="http://schemas.microsoft.com/office/drawing/2014/main" xmlns="" id="{9D52084A-81FD-4F93-ACC4-7A885E00C2B0}"/>
              </a:ext>
            </a:extLst>
          </p:cNvPr>
          <p:cNvSpPr/>
          <p:nvPr/>
        </p:nvSpPr>
        <p:spPr>
          <a:xfrm>
            <a:off x="1757680" y="5050336"/>
            <a:ext cx="3240632"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a:solidFill>
                  <a:schemeClr val="tx1"/>
                </a:solidFill>
              </a:rPr>
              <a:t>Conclusion</a:t>
            </a:r>
          </a:p>
        </p:txBody>
      </p:sp>
      <p:sp>
        <p:nvSpPr>
          <p:cNvPr id="8" name="Oval 7">
            <a:extLst>
              <a:ext uri="{FF2B5EF4-FFF2-40B4-BE49-F238E27FC236}">
                <a16:creationId xmlns:a16="http://schemas.microsoft.com/office/drawing/2014/main" xmlns="" id="{E49DE281-4AC8-41F3-A881-BE8A31E12599}"/>
              </a:ext>
            </a:extLst>
          </p:cNvPr>
          <p:cNvSpPr/>
          <p:nvPr/>
        </p:nvSpPr>
        <p:spPr>
          <a:xfrm>
            <a:off x="1973977" y="2319521"/>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2</a:t>
            </a:r>
          </a:p>
        </p:txBody>
      </p:sp>
      <p:sp>
        <p:nvSpPr>
          <p:cNvPr id="9" name="Oval 8">
            <a:extLst>
              <a:ext uri="{FF2B5EF4-FFF2-40B4-BE49-F238E27FC236}">
                <a16:creationId xmlns:a16="http://schemas.microsoft.com/office/drawing/2014/main" xmlns="" id="{CA598DF0-FD4B-4AAF-920A-7C0369527366}"/>
              </a:ext>
            </a:extLst>
          </p:cNvPr>
          <p:cNvSpPr/>
          <p:nvPr/>
        </p:nvSpPr>
        <p:spPr>
          <a:xfrm>
            <a:off x="1973977" y="3036534"/>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3</a:t>
            </a:r>
          </a:p>
        </p:txBody>
      </p:sp>
      <p:sp>
        <p:nvSpPr>
          <p:cNvPr id="10" name="Oval 9">
            <a:extLst>
              <a:ext uri="{FF2B5EF4-FFF2-40B4-BE49-F238E27FC236}">
                <a16:creationId xmlns:a16="http://schemas.microsoft.com/office/drawing/2014/main" xmlns="" id="{978AE570-A6E8-4577-8A70-CB13CB2932C2}"/>
              </a:ext>
            </a:extLst>
          </p:cNvPr>
          <p:cNvSpPr/>
          <p:nvPr/>
        </p:nvSpPr>
        <p:spPr>
          <a:xfrm>
            <a:off x="1981232" y="4502219"/>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6</a:t>
            </a:r>
          </a:p>
        </p:txBody>
      </p:sp>
      <p:sp>
        <p:nvSpPr>
          <p:cNvPr id="12" name="Oval 11">
            <a:extLst>
              <a:ext uri="{FF2B5EF4-FFF2-40B4-BE49-F238E27FC236}">
                <a16:creationId xmlns:a16="http://schemas.microsoft.com/office/drawing/2014/main" xmlns="" id="{EE824901-D17F-45CD-8ECD-C05255555948}"/>
              </a:ext>
            </a:extLst>
          </p:cNvPr>
          <p:cNvSpPr/>
          <p:nvPr/>
        </p:nvSpPr>
        <p:spPr>
          <a:xfrm>
            <a:off x="1973977" y="3711454"/>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4</a:t>
            </a:r>
          </a:p>
        </p:txBody>
      </p:sp>
      <p:sp>
        <p:nvSpPr>
          <p:cNvPr id="13" name="Oval 12">
            <a:extLst>
              <a:ext uri="{FF2B5EF4-FFF2-40B4-BE49-F238E27FC236}">
                <a16:creationId xmlns:a16="http://schemas.microsoft.com/office/drawing/2014/main" xmlns="" id="{0DED0756-196F-40D3-92C8-4BEFBA077E37}"/>
              </a:ext>
            </a:extLst>
          </p:cNvPr>
          <p:cNvSpPr/>
          <p:nvPr/>
        </p:nvSpPr>
        <p:spPr>
          <a:xfrm>
            <a:off x="1965953" y="5182003"/>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7</a:t>
            </a:r>
          </a:p>
        </p:txBody>
      </p:sp>
      <p:sp>
        <p:nvSpPr>
          <p:cNvPr id="14" name="Rectangle 13">
            <a:extLst>
              <a:ext uri="{FF2B5EF4-FFF2-40B4-BE49-F238E27FC236}">
                <a16:creationId xmlns:a16="http://schemas.microsoft.com/office/drawing/2014/main" xmlns="" id="{AF5A2740-1ED7-445B-8674-E2182300A77E}"/>
              </a:ext>
            </a:extLst>
          </p:cNvPr>
          <p:cNvSpPr/>
          <p:nvPr/>
        </p:nvSpPr>
        <p:spPr>
          <a:xfrm>
            <a:off x="3581183" y="0"/>
            <a:ext cx="1981633" cy="646331"/>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wrap="square" lIns="91440" tIns="45720" rIns="91440" bIns="45720">
            <a:spAutoFit/>
          </a:bodyPr>
          <a:lstStyle/>
          <a:p>
            <a:pPr algn="ctr"/>
            <a:r>
              <a:rPr lang="en-US" sz="3600" b="1" cap="none" spc="0"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INDEX</a:t>
            </a:r>
          </a:p>
        </p:txBody>
      </p:sp>
      <p:sp>
        <p:nvSpPr>
          <p:cNvPr id="15" name="Rounded Rectangle 10">
            <a:extLst>
              <a:ext uri="{FF2B5EF4-FFF2-40B4-BE49-F238E27FC236}">
                <a16:creationId xmlns:a16="http://schemas.microsoft.com/office/drawing/2014/main" xmlns="" id="{1EC88008-816F-4D95-A002-A5F89D50BC39}"/>
              </a:ext>
            </a:extLst>
          </p:cNvPr>
          <p:cNvSpPr/>
          <p:nvPr/>
        </p:nvSpPr>
        <p:spPr>
          <a:xfrm>
            <a:off x="1757680" y="5840143"/>
            <a:ext cx="3240632"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Bibliography</a:t>
            </a:r>
            <a:endParaRPr lang="en-IN" sz="2000" b="1" dirty="0">
              <a:solidFill>
                <a:schemeClr val="tx1"/>
              </a:solidFill>
            </a:endParaRPr>
          </a:p>
        </p:txBody>
      </p:sp>
      <p:sp>
        <p:nvSpPr>
          <p:cNvPr id="16" name="Oval 15">
            <a:extLst>
              <a:ext uri="{FF2B5EF4-FFF2-40B4-BE49-F238E27FC236}">
                <a16:creationId xmlns:a16="http://schemas.microsoft.com/office/drawing/2014/main" xmlns="" id="{6C8130CF-90C0-4B7A-BC6D-837FECCF71C9}"/>
              </a:ext>
            </a:extLst>
          </p:cNvPr>
          <p:cNvSpPr/>
          <p:nvPr/>
        </p:nvSpPr>
        <p:spPr>
          <a:xfrm>
            <a:off x="1988487" y="5962093"/>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8</a:t>
            </a:r>
          </a:p>
        </p:txBody>
      </p:sp>
      <p:sp>
        <p:nvSpPr>
          <p:cNvPr id="17" name="Rounded Rectangle 4">
            <a:extLst>
              <a:ext uri="{FF2B5EF4-FFF2-40B4-BE49-F238E27FC236}">
                <a16:creationId xmlns:a16="http://schemas.microsoft.com/office/drawing/2014/main" xmlns="" id="{36D4994A-4706-4070-8889-51B7979072DD}"/>
              </a:ext>
            </a:extLst>
          </p:cNvPr>
          <p:cNvSpPr/>
          <p:nvPr/>
        </p:nvSpPr>
        <p:spPr>
          <a:xfrm>
            <a:off x="1757681" y="1517673"/>
            <a:ext cx="3240632" cy="50634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  </a:t>
            </a:r>
            <a:r>
              <a:rPr lang="en-US" sz="2000" b="1" dirty="0" smtClean="0">
                <a:solidFill>
                  <a:schemeClr val="tx1"/>
                </a:solidFill>
              </a:rPr>
              <a:t>Project’s profile</a:t>
            </a:r>
            <a:endParaRPr lang="en-IN" sz="2000" b="1" dirty="0">
              <a:solidFill>
                <a:schemeClr val="tx1"/>
              </a:solidFill>
            </a:endParaRPr>
          </a:p>
        </p:txBody>
      </p:sp>
      <p:sp>
        <p:nvSpPr>
          <p:cNvPr id="18" name="Oval 17">
            <a:extLst>
              <a:ext uri="{FF2B5EF4-FFF2-40B4-BE49-F238E27FC236}">
                <a16:creationId xmlns:a16="http://schemas.microsoft.com/office/drawing/2014/main" xmlns="" id="{C78C1CF0-2059-42F1-A3FC-77B109633F21}"/>
              </a:ext>
            </a:extLst>
          </p:cNvPr>
          <p:cNvSpPr/>
          <p:nvPr/>
        </p:nvSpPr>
        <p:spPr>
          <a:xfrm>
            <a:off x="1965953" y="1671029"/>
            <a:ext cx="288844" cy="2601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dirty="0"/>
              <a:t>1</a:t>
            </a:r>
          </a:p>
        </p:txBody>
      </p:sp>
      <p:sp>
        <p:nvSpPr>
          <p:cNvPr id="19" name="Rounded Rectangle 4">
            <a:extLst>
              <a:ext uri="{FF2B5EF4-FFF2-40B4-BE49-F238E27FC236}">
                <a16:creationId xmlns:a16="http://schemas.microsoft.com/office/drawing/2014/main" xmlns="" id="{07A738AC-A8E8-4FF1-AEA1-11C95661931B}"/>
              </a:ext>
            </a:extLst>
          </p:cNvPr>
          <p:cNvSpPr/>
          <p:nvPr/>
        </p:nvSpPr>
        <p:spPr>
          <a:xfrm>
            <a:off x="5875785" y="5840143"/>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40</a:t>
            </a:r>
            <a:endParaRPr lang="en-IN" sz="2000" b="1" dirty="0">
              <a:solidFill>
                <a:schemeClr val="tx1"/>
              </a:solidFill>
            </a:endParaRPr>
          </a:p>
        </p:txBody>
      </p:sp>
      <p:sp>
        <p:nvSpPr>
          <p:cNvPr id="20" name="Rounded Rectangle 4">
            <a:extLst>
              <a:ext uri="{FF2B5EF4-FFF2-40B4-BE49-F238E27FC236}">
                <a16:creationId xmlns:a16="http://schemas.microsoft.com/office/drawing/2014/main" xmlns="" id="{DD128D16-88BF-4949-8291-08E2892BEE15}"/>
              </a:ext>
            </a:extLst>
          </p:cNvPr>
          <p:cNvSpPr/>
          <p:nvPr/>
        </p:nvSpPr>
        <p:spPr>
          <a:xfrm>
            <a:off x="5916604" y="5060052"/>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a:solidFill>
                  <a:schemeClr val="tx1"/>
                </a:solidFill>
              </a:rPr>
              <a:t>3</a:t>
            </a:r>
            <a:r>
              <a:rPr lang="en-US" sz="2000" b="1" dirty="0">
                <a:solidFill>
                  <a:schemeClr val="tx1"/>
                </a:solidFill>
              </a:rPr>
              <a:t>9</a:t>
            </a:r>
            <a:endParaRPr lang="en-IN" sz="2000" b="1" dirty="0">
              <a:solidFill>
                <a:schemeClr val="tx1"/>
              </a:solidFill>
            </a:endParaRPr>
          </a:p>
        </p:txBody>
      </p:sp>
      <p:sp>
        <p:nvSpPr>
          <p:cNvPr id="21" name="Rounded Rectangle 4">
            <a:extLst>
              <a:ext uri="{FF2B5EF4-FFF2-40B4-BE49-F238E27FC236}">
                <a16:creationId xmlns:a16="http://schemas.microsoft.com/office/drawing/2014/main" xmlns="" id="{4AA33231-835A-4E51-BEA0-AF20E4A7F435}"/>
              </a:ext>
            </a:extLst>
          </p:cNvPr>
          <p:cNvSpPr/>
          <p:nvPr/>
        </p:nvSpPr>
        <p:spPr>
          <a:xfrm>
            <a:off x="5916604" y="4310172"/>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smtClean="0">
                <a:solidFill>
                  <a:schemeClr val="tx1"/>
                </a:solidFill>
              </a:rPr>
              <a:t>1</a:t>
            </a:r>
            <a:r>
              <a:rPr lang="en-US" sz="2000" b="1" dirty="0">
                <a:solidFill>
                  <a:schemeClr val="tx1"/>
                </a:solidFill>
              </a:rPr>
              <a:t>0</a:t>
            </a:r>
            <a:endParaRPr lang="en-IN" sz="2000" b="1" dirty="0">
              <a:solidFill>
                <a:schemeClr val="tx1"/>
              </a:solidFill>
            </a:endParaRPr>
          </a:p>
        </p:txBody>
      </p:sp>
      <p:sp>
        <p:nvSpPr>
          <p:cNvPr id="23" name="Rounded Rectangle 4">
            <a:extLst>
              <a:ext uri="{FF2B5EF4-FFF2-40B4-BE49-F238E27FC236}">
                <a16:creationId xmlns:a16="http://schemas.microsoft.com/office/drawing/2014/main" xmlns="" id="{B32DBB00-810B-47EA-A094-312170BFAB22}"/>
              </a:ext>
            </a:extLst>
          </p:cNvPr>
          <p:cNvSpPr/>
          <p:nvPr/>
        </p:nvSpPr>
        <p:spPr>
          <a:xfrm>
            <a:off x="5916605" y="3591219"/>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a:solidFill>
                  <a:schemeClr val="tx1"/>
                </a:solidFill>
              </a:rPr>
              <a:t>8</a:t>
            </a:r>
          </a:p>
        </p:txBody>
      </p:sp>
      <p:sp>
        <p:nvSpPr>
          <p:cNvPr id="24" name="Rounded Rectangle 4">
            <a:extLst>
              <a:ext uri="{FF2B5EF4-FFF2-40B4-BE49-F238E27FC236}">
                <a16:creationId xmlns:a16="http://schemas.microsoft.com/office/drawing/2014/main" xmlns="" id="{9F32D311-BF7C-40AE-B45B-67A7B1274750}"/>
              </a:ext>
            </a:extLst>
          </p:cNvPr>
          <p:cNvSpPr/>
          <p:nvPr/>
        </p:nvSpPr>
        <p:spPr>
          <a:xfrm>
            <a:off x="5875785" y="2854285"/>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a:solidFill>
                  <a:schemeClr val="tx1"/>
                </a:solidFill>
              </a:rPr>
              <a:t>7</a:t>
            </a:r>
          </a:p>
        </p:txBody>
      </p:sp>
      <p:sp>
        <p:nvSpPr>
          <p:cNvPr id="25" name="Rounded Rectangle 4">
            <a:extLst>
              <a:ext uri="{FF2B5EF4-FFF2-40B4-BE49-F238E27FC236}">
                <a16:creationId xmlns:a16="http://schemas.microsoft.com/office/drawing/2014/main" xmlns="" id="{B5E38D55-EF3E-4DBA-888B-9AB6A3203DEE}"/>
              </a:ext>
            </a:extLst>
          </p:cNvPr>
          <p:cNvSpPr/>
          <p:nvPr/>
        </p:nvSpPr>
        <p:spPr>
          <a:xfrm>
            <a:off x="5875785" y="2184282"/>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IN" sz="2000" b="1" dirty="0">
                <a:solidFill>
                  <a:schemeClr val="tx1"/>
                </a:solidFill>
              </a:rPr>
              <a:t>5</a:t>
            </a:r>
          </a:p>
        </p:txBody>
      </p:sp>
      <p:sp>
        <p:nvSpPr>
          <p:cNvPr id="26" name="Rounded Rectangle 4">
            <a:extLst>
              <a:ext uri="{FF2B5EF4-FFF2-40B4-BE49-F238E27FC236}">
                <a16:creationId xmlns:a16="http://schemas.microsoft.com/office/drawing/2014/main" xmlns="" id="{33FC5084-9877-4DF0-9119-695CC56A424B}"/>
              </a:ext>
            </a:extLst>
          </p:cNvPr>
          <p:cNvSpPr/>
          <p:nvPr/>
        </p:nvSpPr>
        <p:spPr>
          <a:xfrm>
            <a:off x="5858292" y="1512427"/>
            <a:ext cx="657750" cy="5040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2000" b="1" dirty="0">
                <a:solidFill>
                  <a:schemeClr val="tx1"/>
                </a:solidFill>
              </a:rPr>
              <a:t>4</a:t>
            </a:r>
            <a:endParaRPr lang="en-IN" sz="2000" b="1" dirty="0">
              <a:solidFill>
                <a:schemeClr val="tx1"/>
              </a:solidFill>
            </a:endParaRPr>
          </a:p>
        </p:txBody>
      </p:sp>
      <p:sp>
        <p:nvSpPr>
          <p:cNvPr id="27" name="TextBox 26">
            <a:extLst>
              <a:ext uri="{FF2B5EF4-FFF2-40B4-BE49-F238E27FC236}">
                <a16:creationId xmlns:a16="http://schemas.microsoft.com/office/drawing/2014/main" xmlns="" id="{A4A2E440-C138-4CB0-A665-4B84242FEF59}"/>
              </a:ext>
            </a:extLst>
          </p:cNvPr>
          <p:cNvSpPr txBox="1"/>
          <p:nvPr/>
        </p:nvSpPr>
        <p:spPr>
          <a:xfrm>
            <a:off x="2570874" y="723596"/>
            <a:ext cx="1614245" cy="584775"/>
          </a:xfrm>
          <a:prstGeom prst="rect">
            <a:avLst/>
          </a:prstGeom>
          <a:solidFill>
            <a:schemeClr val="accent1"/>
          </a:solidFill>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IN" sz="3200" dirty="0"/>
              <a:t>Title</a:t>
            </a:r>
            <a:endParaRPr lang="en-US" sz="3200" dirty="0"/>
          </a:p>
        </p:txBody>
      </p:sp>
      <p:sp>
        <p:nvSpPr>
          <p:cNvPr id="28" name="TextBox 27">
            <a:extLst>
              <a:ext uri="{FF2B5EF4-FFF2-40B4-BE49-F238E27FC236}">
                <a16:creationId xmlns:a16="http://schemas.microsoft.com/office/drawing/2014/main" xmlns="" id="{7509DD11-52D8-4633-873C-C35B95DAF106}"/>
              </a:ext>
            </a:extLst>
          </p:cNvPr>
          <p:cNvSpPr txBox="1"/>
          <p:nvPr/>
        </p:nvSpPr>
        <p:spPr>
          <a:xfrm>
            <a:off x="5254663" y="723596"/>
            <a:ext cx="1981633" cy="584775"/>
          </a:xfrm>
          <a:prstGeom prst="rect">
            <a:avLst/>
          </a:prstGeom>
          <a:solidFill>
            <a:schemeClr val="accent1"/>
          </a:solidFill>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en-IN" sz="3200" dirty="0"/>
              <a:t>Page No.</a:t>
            </a:r>
            <a:endParaRPr lang="en-US" sz="3200" dirty="0"/>
          </a:p>
        </p:txBody>
      </p:sp>
      <p:sp>
        <p:nvSpPr>
          <p:cNvPr id="29" name="Minus Sign 39">
            <a:extLst>
              <a:ext uri="{FF2B5EF4-FFF2-40B4-BE49-F238E27FC236}">
                <a16:creationId xmlns:a16="http://schemas.microsoft.com/office/drawing/2014/main" xmlns="" id="{F2915C9B-F58C-423C-8815-234667045B82}"/>
              </a:ext>
            </a:extLst>
          </p:cNvPr>
          <p:cNvSpPr/>
          <p:nvPr/>
        </p:nvSpPr>
        <p:spPr>
          <a:xfrm>
            <a:off x="5254663" y="1671029"/>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0" name="Minus Sign 40">
            <a:extLst>
              <a:ext uri="{FF2B5EF4-FFF2-40B4-BE49-F238E27FC236}">
                <a16:creationId xmlns:a16="http://schemas.microsoft.com/office/drawing/2014/main" xmlns="" id="{A00F0E29-0B86-471F-ACAB-66E8CEDF80CD}"/>
              </a:ext>
            </a:extLst>
          </p:cNvPr>
          <p:cNvSpPr/>
          <p:nvPr/>
        </p:nvSpPr>
        <p:spPr>
          <a:xfrm>
            <a:off x="5261089" y="2430280"/>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1" name="Minus Sign 41">
            <a:extLst>
              <a:ext uri="{FF2B5EF4-FFF2-40B4-BE49-F238E27FC236}">
                <a16:creationId xmlns:a16="http://schemas.microsoft.com/office/drawing/2014/main" xmlns="" id="{687488EB-8D1E-4C0B-9A35-4E2BB16327E6}"/>
              </a:ext>
            </a:extLst>
          </p:cNvPr>
          <p:cNvSpPr/>
          <p:nvPr/>
        </p:nvSpPr>
        <p:spPr>
          <a:xfrm>
            <a:off x="5261088" y="3102341"/>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2" name="Minus Sign 42">
            <a:extLst>
              <a:ext uri="{FF2B5EF4-FFF2-40B4-BE49-F238E27FC236}">
                <a16:creationId xmlns:a16="http://schemas.microsoft.com/office/drawing/2014/main" xmlns="" id="{A27B3D1C-D680-4A3A-A4FF-3B7F7ADE104D}"/>
              </a:ext>
            </a:extLst>
          </p:cNvPr>
          <p:cNvSpPr/>
          <p:nvPr/>
        </p:nvSpPr>
        <p:spPr>
          <a:xfrm>
            <a:off x="5261088" y="3796553"/>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4" name="Minus Sign 44">
            <a:extLst>
              <a:ext uri="{FF2B5EF4-FFF2-40B4-BE49-F238E27FC236}">
                <a16:creationId xmlns:a16="http://schemas.microsoft.com/office/drawing/2014/main" xmlns="" id="{2B429B54-6FE7-41D0-B540-7B2547852562}"/>
              </a:ext>
            </a:extLst>
          </p:cNvPr>
          <p:cNvSpPr/>
          <p:nvPr/>
        </p:nvSpPr>
        <p:spPr>
          <a:xfrm>
            <a:off x="5261087" y="4468614"/>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5" name="Minus Sign 45">
            <a:extLst>
              <a:ext uri="{FF2B5EF4-FFF2-40B4-BE49-F238E27FC236}">
                <a16:creationId xmlns:a16="http://schemas.microsoft.com/office/drawing/2014/main" xmlns="" id="{95F682D3-7BE0-4F16-B6AB-34BEB1D08CD1}"/>
              </a:ext>
            </a:extLst>
          </p:cNvPr>
          <p:cNvSpPr/>
          <p:nvPr/>
        </p:nvSpPr>
        <p:spPr>
          <a:xfrm>
            <a:off x="5261087" y="5227865"/>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
        <p:nvSpPr>
          <p:cNvPr id="36" name="Minus Sign 46">
            <a:extLst>
              <a:ext uri="{FF2B5EF4-FFF2-40B4-BE49-F238E27FC236}">
                <a16:creationId xmlns:a16="http://schemas.microsoft.com/office/drawing/2014/main" xmlns="" id="{5A7D474C-D422-4BBF-B138-168C962B90DA}"/>
              </a:ext>
            </a:extLst>
          </p:cNvPr>
          <p:cNvSpPr/>
          <p:nvPr/>
        </p:nvSpPr>
        <p:spPr>
          <a:xfrm>
            <a:off x="5303382" y="6027132"/>
            <a:ext cx="308153" cy="130077"/>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en-US"/>
          </a:p>
        </p:txBody>
      </p:sp>
    </p:spTree>
    <p:extLst>
      <p:ext uri="{BB962C8B-B14F-4D97-AF65-F5344CB8AC3E}">
        <p14:creationId xmlns:p14="http://schemas.microsoft.com/office/powerpoint/2010/main" xmlns="" val="27412491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246550" y="-3165"/>
            <a:ext cx="11953804" cy="6864594"/>
            <a:chOff x="138684" y="-4572"/>
            <a:chExt cx="6724015" cy="9915525"/>
          </a:xfrm>
        </p:grpSpPr>
        <p:pic>
          <p:nvPicPr>
            <p:cNvPr id="3" name="object 3"/>
            <p:cNvPicPr/>
            <p:nvPr/>
          </p:nvPicPr>
          <p:blipFill>
            <a:blip r:embed="rId2" cstate="print"/>
            <a:stretch>
              <a:fillRect/>
            </a:stretch>
          </p:blipFill>
          <p:spPr>
            <a:xfrm>
              <a:off x="138684" y="3201923"/>
              <a:ext cx="6591300" cy="3479292"/>
            </a:xfrm>
            <a:prstGeom prst="rect">
              <a:avLst/>
            </a:prstGeom>
          </p:spPr>
        </p:pic>
        <p:pic>
          <p:nvPicPr>
            <p:cNvPr id="4" name="object 4"/>
            <p:cNvPicPr/>
            <p:nvPr/>
          </p:nvPicPr>
          <p:blipFill>
            <a:blip r:embed="rId3" cstate="print"/>
            <a:stretch>
              <a:fillRect/>
            </a:stretch>
          </p:blipFill>
          <p:spPr>
            <a:xfrm>
              <a:off x="138684" y="1086611"/>
              <a:ext cx="6719316" cy="7696200"/>
            </a:xfrm>
            <a:prstGeom prst="rect">
              <a:avLst/>
            </a:prstGeom>
          </p:spPr>
        </p:pic>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7334" y="609600"/>
            <a:ext cx="8596668" cy="1892441"/>
          </a:xfrm>
          <a:prstGeom prst="rect">
            <a:avLst/>
          </a:prstGeom>
        </p:spPr>
        <p:txBody>
          <a:bodyPr vert="horz" wrap="square" lIns="0" tIns="1264539" rIns="0" bIns="0" rtlCol="0">
            <a:spAutoFit/>
          </a:bodyPr>
          <a:lstStyle/>
          <a:p>
            <a:pPr marL="354330">
              <a:lnSpc>
                <a:spcPct val="100000"/>
              </a:lnSpc>
              <a:spcBef>
                <a:spcPts val="95"/>
              </a:spcBef>
            </a:pPr>
            <a:r>
              <a:rPr sz="4000" spc="-30" dirty="0"/>
              <a:t>Admin-</a:t>
            </a:r>
            <a:r>
              <a:rPr sz="4000" spc="-20" dirty="0"/>
              <a:t>Site</a:t>
            </a:r>
            <a:endParaRPr sz="40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609600" y="857777"/>
            <a:ext cx="10739797" cy="5591908"/>
          </a:xfrm>
          <a:prstGeom prst="rect">
            <a:avLst/>
          </a:prstGeom>
        </p:spPr>
      </p:pic>
      <p:sp>
        <p:nvSpPr>
          <p:cNvPr id="3" name="object 3"/>
          <p:cNvSpPr txBox="1">
            <a:spLocks noGrp="1"/>
          </p:cNvSpPr>
          <p:nvPr>
            <p:ph type="title"/>
          </p:nvPr>
        </p:nvSpPr>
        <p:spPr>
          <a:xfrm>
            <a:off x="1610066" y="248647"/>
            <a:ext cx="6596096" cy="505267"/>
          </a:xfrm>
          <a:prstGeom prst="rect">
            <a:avLst/>
          </a:prstGeom>
        </p:spPr>
        <p:txBody>
          <a:bodyPr vert="horz" wrap="square" lIns="0" tIns="12700" rIns="0" bIns="0" rtlCol="0">
            <a:spAutoFit/>
          </a:bodyPr>
          <a:lstStyle/>
          <a:p>
            <a:pPr marL="12700">
              <a:lnSpc>
                <a:spcPct val="100000"/>
              </a:lnSpc>
              <a:spcBef>
                <a:spcPts val="100"/>
              </a:spcBef>
            </a:pPr>
            <a:r>
              <a:rPr sz="3200" dirty="0"/>
              <a:t>Admin</a:t>
            </a:r>
            <a:r>
              <a:rPr sz="3200" spc="-75" dirty="0"/>
              <a:t> </a:t>
            </a:r>
            <a:r>
              <a:rPr sz="3200" spc="-20" dirty="0"/>
              <a:t>login-</a:t>
            </a:r>
            <a:r>
              <a:rPr sz="3200" spc="-10" dirty="0"/>
              <a:t>window</a:t>
            </a:r>
            <a:endParaRPr sz="32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16568" y="301401"/>
            <a:ext cx="7605324" cy="505267"/>
          </a:xfrm>
          <a:prstGeom prst="rect">
            <a:avLst/>
          </a:prstGeom>
        </p:spPr>
        <p:txBody>
          <a:bodyPr vert="horz" wrap="square" lIns="0" tIns="12700" rIns="0" bIns="0" rtlCol="0">
            <a:spAutoFit/>
          </a:bodyPr>
          <a:lstStyle/>
          <a:p>
            <a:pPr marL="12700">
              <a:lnSpc>
                <a:spcPct val="100000"/>
              </a:lnSpc>
              <a:spcBef>
                <a:spcPts val="100"/>
              </a:spcBef>
            </a:pPr>
            <a:r>
              <a:rPr sz="3200" dirty="0"/>
              <a:t>Login</a:t>
            </a:r>
            <a:r>
              <a:rPr sz="3200" spc="-45" dirty="0"/>
              <a:t> </a:t>
            </a:r>
            <a:r>
              <a:rPr sz="3200" dirty="0"/>
              <a:t>with</a:t>
            </a:r>
            <a:r>
              <a:rPr sz="3200" spc="-55" dirty="0"/>
              <a:t> </a:t>
            </a:r>
            <a:r>
              <a:rPr sz="3200" dirty="0"/>
              <a:t>wrong</a:t>
            </a:r>
            <a:r>
              <a:rPr sz="3200" spc="-50" dirty="0"/>
              <a:t> </a:t>
            </a:r>
            <a:r>
              <a:rPr sz="3200" spc="-10" dirty="0"/>
              <a:t>Email</a:t>
            </a:r>
            <a:endParaRPr sz="3200"/>
          </a:p>
        </p:txBody>
      </p:sp>
      <p:pic>
        <p:nvPicPr>
          <p:cNvPr id="3" name="object 3"/>
          <p:cNvPicPr/>
          <p:nvPr/>
        </p:nvPicPr>
        <p:blipFill>
          <a:blip r:embed="rId2" cstate="print"/>
          <a:stretch>
            <a:fillRect/>
          </a:stretch>
        </p:blipFill>
        <p:spPr>
          <a:xfrm>
            <a:off x="306155" y="844061"/>
            <a:ext cx="11555307" cy="5539154"/>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92608" y="673139"/>
            <a:ext cx="11232896" cy="6026599"/>
          </a:xfrm>
          <a:prstGeom prst="rect">
            <a:avLst/>
          </a:prstGeom>
        </p:spPr>
      </p:pic>
      <p:sp>
        <p:nvSpPr>
          <p:cNvPr id="3" name="object 3"/>
          <p:cNvSpPr txBox="1"/>
          <p:nvPr/>
        </p:nvSpPr>
        <p:spPr>
          <a:xfrm>
            <a:off x="2050603" y="250757"/>
            <a:ext cx="6596096"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Login</a:t>
            </a:r>
            <a:r>
              <a:rPr sz="2400" spc="-55" dirty="0">
                <a:solidFill>
                  <a:srgbClr val="5FCAEE"/>
                </a:solidFill>
                <a:latin typeface="Trebuchet MS"/>
                <a:cs typeface="Trebuchet MS"/>
              </a:rPr>
              <a:t> </a:t>
            </a:r>
            <a:r>
              <a:rPr sz="2400" dirty="0">
                <a:solidFill>
                  <a:srgbClr val="5FCAEE"/>
                </a:solidFill>
                <a:latin typeface="Trebuchet MS"/>
                <a:cs typeface="Trebuchet MS"/>
              </a:rPr>
              <a:t>with</a:t>
            </a:r>
            <a:r>
              <a:rPr sz="2400" spc="-35" dirty="0">
                <a:solidFill>
                  <a:srgbClr val="5FCAEE"/>
                </a:solidFill>
                <a:latin typeface="Trebuchet MS"/>
                <a:cs typeface="Trebuchet MS"/>
              </a:rPr>
              <a:t> </a:t>
            </a:r>
            <a:r>
              <a:rPr sz="2400" dirty="0">
                <a:solidFill>
                  <a:srgbClr val="5FCAEE"/>
                </a:solidFill>
                <a:latin typeface="Trebuchet MS"/>
                <a:cs typeface="Trebuchet MS"/>
              </a:rPr>
              <a:t>wrong</a:t>
            </a:r>
            <a:r>
              <a:rPr sz="2400" spc="-55" dirty="0">
                <a:solidFill>
                  <a:srgbClr val="5FCAEE"/>
                </a:solidFill>
                <a:latin typeface="Trebuchet MS"/>
                <a:cs typeface="Trebuchet MS"/>
              </a:rPr>
              <a:t> </a:t>
            </a:r>
            <a:r>
              <a:rPr sz="2400" spc="-10" dirty="0">
                <a:solidFill>
                  <a:srgbClr val="5FCAEE"/>
                </a:solidFill>
                <a:latin typeface="Trebuchet MS"/>
                <a:cs typeface="Trebuchet MS"/>
              </a:rPr>
              <a:t>password</a:t>
            </a:r>
            <a:endParaRPr sz="2400">
              <a:latin typeface="Trebuchet MS"/>
              <a:cs typeface="Trebuchet MS"/>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495732" y="342988"/>
            <a:ext cx="7890933"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Dashboard</a:t>
            </a:r>
            <a:r>
              <a:rPr sz="2400" spc="-75" dirty="0">
                <a:solidFill>
                  <a:srgbClr val="5FCAEE"/>
                </a:solidFill>
                <a:latin typeface="Trebuchet MS"/>
                <a:cs typeface="Trebuchet MS"/>
              </a:rPr>
              <a:t> </a:t>
            </a:r>
            <a:r>
              <a:rPr sz="2400" dirty="0">
                <a:solidFill>
                  <a:srgbClr val="5FCAEE"/>
                </a:solidFill>
                <a:latin typeface="Trebuchet MS"/>
                <a:cs typeface="Trebuchet MS"/>
              </a:rPr>
              <a:t>after</a:t>
            </a:r>
            <a:r>
              <a:rPr sz="2400" spc="-90" dirty="0">
                <a:solidFill>
                  <a:srgbClr val="5FCAEE"/>
                </a:solidFill>
                <a:latin typeface="Trebuchet MS"/>
                <a:cs typeface="Trebuchet MS"/>
              </a:rPr>
              <a:t> </a:t>
            </a:r>
            <a:r>
              <a:rPr sz="2400" dirty="0">
                <a:solidFill>
                  <a:srgbClr val="5FCAEE"/>
                </a:solidFill>
                <a:latin typeface="Trebuchet MS"/>
                <a:cs typeface="Trebuchet MS"/>
              </a:rPr>
              <a:t>successful</a:t>
            </a:r>
            <a:r>
              <a:rPr sz="2400" spc="-75" dirty="0">
                <a:solidFill>
                  <a:srgbClr val="5FCAEE"/>
                </a:solidFill>
                <a:latin typeface="Trebuchet MS"/>
                <a:cs typeface="Trebuchet MS"/>
              </a:rPr>
              <a:t> </a:t>
            </a:r>
            <a:r>
              <a:rPr sz="2400" spc="-10" dirty="0">
                <a:solidFill>
                  <a:srgbClr val="5FCAEE"/>
                </a:solidFill>
                <a:latin typeface="Trebuchet MS"/>
                <a:cs typeface="Trebuchet MS"/>
              </a:rPr>
              <a:t>login</a:t>
            </a:r>
            <a:endParaRPr sz="2400">
              <a:latin typeface="Trebuchet MS"/>
              <a:cs typeface="Trebuchet MS"/>
            </a:endParaRPr>
          </a:p>
        </p:txBody>
      </p:sp>
      <p:pic>
        <p:nvPicPr>
          <p:cNvPr id="3" name="object 3"/>
          <p:cNvPicPr/>
          <p:nvPr/>
        </p:nvPicPr>
        <p:blipFill>
          <a:blip r:embed="rId2" cstate="print"/>
          <a:stretch>
            <a:fillRect/>
          </a:stretch>
        </p:blipFill>
        <p:spPr>
          <a:xfrm>
            <a:off x="130048" y="791308"/>
            <a:ext cx="11847915" cy="5829300"/>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30048" y="752269"/>
            <a:ext cx="11861461" cy="5762830"/>
          </a:xfrm>
          <a:prstGeom prst="rect">
            <a:avLst/>
          </a:prstGeom>
        </p:spPr>
      </p:pic>
      <p:sp>
        <p:nvSpPr>
          <p:cNvPr id="3" name="object 3"/>
          <p:cNvSpPr txBox="1"/>
          <p:nvPr/>
        </p:nvSpPr>
        <p:spPr>
          <a:xfrm>
            <a:off x="2745230" y="211103"/>
            <a:ext cx="5922151"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Hotels</a:t>
            </a:r>
            <a:r>
              <a:rPr sz="2400" spc="-80" dirty="0">
                <a:solidFill>
                  <a:srgbClr val="5FCAEE"/>
                </a:solidFill>
                <a:latin typeface="Trebuchet MS"/>
                <a:cs typeface="Trebuchet MS"/>
              </a:rPr>
              <a:t> </a:t>
            </a:r>
            <a:r>
              <a:rPr sz="2400" dirty="0">
                <a:solidFill>
                  <a:srgbClr val="5FCAEE"/>
                </a:solidFill>
                <a:latin typeface="Trebuchet MS"/>
                <a:cs typeface="Trebuchet MS"/>
              </a:rPr>
              <a:t>side(Admin</a:t>
            </a:r>
            <a:r>
              <a:rPr sz="2400" spc="-70" dirty="0">
                <a:solidFill>
                  <a:srgbClr val="5FCAEE"/>
                </a:solidFill>
                <a:latin typeface="Trebuchet MS"/>
                <a:cs typeface="Trebuchet MS"/>
              </a:rPr>
              <a:t> </a:t>
            </a:r>
            <a:r>
              <a:rPr sz="2400" spc="-10" dirty="0">
                <a:solidFill>
                  <a:srgbClr val="5FCAEE"/>
                </a:solidFill>
                <a:latin typeface="Trebuchet MS"/>
                <a:cs typeface="Trebuchet MS"/>
              </a:rPr>
              <a:t>view)</a:t>
            </a:r>
            <a:endParaRPr sz="2400">
              <a:latin typeface="Trebuchet MS"/>
              <a:cs typeface="Trebuchet M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383565" y="198003"/>
            <a:ext cx="8312009"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Hotel</a:t>
            </a:r>
            <a:r>
              <a:rPr sz="2400" spc="-45" dirty="0">
                <a:solidFill>
                  <a:srgbClr val="5FCAEE"/>
                </a:solidFill>
                <a:latin typeface="Trebuchet MS"/>
                <a:cs typeface="Trebuchet MS"/>
              </a:rPr>
              <a:t> </a:t>
            </a:r>
            <a:r>
              <a:rPr sz="2400" dirty="0">
                <a:solidFill>
                  <a:srgbClr val="5FCAEE"/>
                </a:solidFill>
                <a:latin typeface="Trebuchet MS"/>
                <a:cs typeface="Trebuchet MS"/>
              </a:rPr>
              <a:t>side(Admin</a:t>
            </a:r>
            <a:r>
              <a:rPr sz="2400" spc="-40" dirty="0">
                <a:solidFill>
                  <a:srgbClr val="5FCAEE"/>
                </a:solidFill>
                <a:latin typeface="Trebuchet MS"/>
                <a:cs typeface="Trebuchet MS"/>
              </a:rPr>
              <a:t> </a:t>
            </a:r>
            <a:r>
              <a:rPr sz="2400" spc="-25" dirty="0">
                <a:solidFill>
                  <a:srgbClr val="5FCAEE"/>
                </a:solidFill>
                <a:latin typeface="Trebuchet MS"/>
                <a:cs typeface="Trebuchet MS"/>
              </a:rPr>
              <a:t>view)-</a:t>
            </a:r>
            <a:r>
              <a:rPr sz="2400" dirty="0">
                <a:solidFill>
                  <a:srgbClr val="5FCAEE"/>
                </a:solidFill>
                <a:latin typeface="Trebuchet MS"/>
                <a:cs typeface="Trebuchet MS"/>
              </a:rPr>
              <a:t>Add</a:t>
            </a:r>
            <a:r>
              <a:rPr sz="2400" spc="-35" dirty="0">
                <a:solidFill>
                  <a:srgbClr val="5FCAEE"/>
                </a:solidFill>
                <a:latin typeface="Trebuchet MS"/>
                <a:cs typeface="Trebuchet MS"/>
              </a:rPr>
              <a:t> </a:t>
            </a:r>
            <a:r>
              <a:rPr sz="2400" spc="-10" dirty="0">
                <a:solidFill>
                  <a:srgbClr val="5FCAEE"/>
                </a:solidFill>
                <a:latin typeface="Trebuchet MS"/>
                <a:cs typeface="Trebuchet MS"/>
              </a:rPr>
              <a:t>Hotel</a:t>
            </a:r>
            <a:endParaRPr sz="2400">
              <a:latin typeface="Trebuchet MS"/>
              <a:cs typeface="Trebuchet MS"/>
            </a:endParaRPr>
          </a:p>
        </p:txBody>
      </p:sp>
      <p:pic>
        <p:nvPicPr>
          <p:cNvPr id="3" name="object 3"/>
          <p:cNvPicPr/>
          <p:nvPr/>
        </p:nvPicPr>
        <p:blipFill>
          <a:blip r:embed="rId2" cstate="print"/>
          <a:stretch>
            <a:fillRect/>
          </a:stretch>
        </p:blipFill>
        <p:spPr>
          <a:xfrm>
            <a:off x="170686" y="752269"/>
            <a:ext cx="11847915" cy="5894715"/>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66859" y="158349"/>
            <a:ext cx="7080391" cy="382156"/>
          </a:xfrm>
          <a:prstGeom prst="rect">
            <a:avLst/>
          </a:prstGeom>
        </p:spPr>
        <p:txBody>
          <a:bodyPr vert="horz" wrap="square" lIns="0" tIns="12700" rIns="0" bIns="0" rtlCol="0">
            <a:spAutoFit/>
          </a:bodyPr>
          <a:lstStyle/>
          <a:p>
            <a:pPr marL="1556385" marR="5080" indent="-1544320">
              <a:lnSpc>
                <a:spcPct val="100000"/>
              </a:lnSpc>
              <a:spcBef>
                <a:spcPts val="100"/>
              </a:spcBef>
            </a:pPr>
            <a:r>
              <a:rPr sz="2400" dirty="0">
                <a:solidFill>
                  <a:srgbClr val="5FCAEE"/>
                </a:solidFill>
                <a:latin typeface="Trebuchet MS"/>
                <a:cs typeface="Trebuchet MS"/>
              </a:rPr>
              <a:t>Hotels</a:t>
            </a:r>
            <a:r>
              <a:rPr sz="2400" spc="-50" dirty="0">
                <a:solidFill>
                  <a:srgbClr val="5FCAEE"/>
                </a:solidFill>
                <a:latin typeface="Trebuchet MS"/>
                <a:cs typeface="Trebuchet MS"/>
              </a:rPr>
              <a:t> </a:t>
            </a:r>
            <a:r>
              <a:rPr sz="2400" dirty="0">
                <a:solidFill>
                  <a:srgbClr val="5FCAEE"/>
                </a:solidFill>
                <a:latin typeface="Trebuchet MS"/>
                <a:cs typeface="Trebuchet MS"/>
              </a:rPr>
              <a:t>side(Admin</a:t>
            </a:r>
            <a:r>
              <a:rPr sz="2400" spc="-40" dirty="0">
                <a:solidFill>
                  <a:srgbClr val="5FCAEE"/>
                </a:solidFill>
                <a:latin typeface="Trebuchet MS"/>
                <a:cs typeface="Trebuchet MS"/>
              </a:rPr>
              <a:t> </a:t>
            </a:r>
            <a:r>
              <a:rPr sz="2400" spc="-25" dirty="0">
                <a:solidFill>
                  <a:srgbClr val="5FCAEE"/>
                </a:solidFill>
                <a:latin typeface="Trebuchet MS"/>
                <a:cs typeface="Trebuchet MS"/>
              </a:rPr>
              <a:t>view)-</a:t>
            </a:r>
            <a:r>
              <a:rPr sz="2400" spc="-20" dirty="0">
                <a:solidFill>
                  <a:srgbClr val="5FCAEE"/>
                </a:solidFill>
                <a:latin typeface="Trebuchet MS"/>
                <a:cs typeface="Trebuchet MS"/>
              </a:rPr>
              <a:t>Edit </a:t>
            </a:r>
            <a:r>
              <a:rPr sz="2400" spc="-10" dirty="0">
                <a:solidFill>
                  <a:srgbClr val="5FCAEE"/>
                </a:solidFill>
                <a:latin typeface="Trebuchet MS"/>
                <a:cs typeface="Trebuchet MS"/>
              </a:rPr>
              <a:t>option</a:t>
            </a:r>
            <a:endParaRPr sz="2400">
              <a:latin typeface="Trebuchet MS"/>
              <a:cs typeface="Trebuchet MS"/>
            </a:endParaRPr>
          </a:p>
        </p:txBody>
      </p:sp>
      <p:pic>
        <p:nvPicPr>
          <p:cNvPr id="3" name="object 3"/>
          <p:cNvPicPr/>
          <p:nvPr/>
        </p:nvPicPr>
        <p:blipFill>
          <a:blip r:embed="rId2" cstate="print"/>
          <a:stretch>
            <a:fillRect/>
          </a:stretch>
        </p:blipFill>
        <p:spPr>
          <a:xfrm>
            <a:off x="116500" y="778646"/>
            <a:ext cx="11809984" cy="5512777"/>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6500" y="594007"/>
            <a:ext cx="11796437" cy="5973846"/>
          </a:xfrm>
          <a:prstGeom prst="rect">
            <a:avLst/>
          </a:prstGeom>
        </p:spPr>
      </p:pic>
      <p:sp>
        <p:nvSpPr>
          <p:cNvPr id="3" name="object 3"/>
          <p:cNvSpPr txBox="1"/>
          <p:nvPr/>
        </p:nvSpPr>
        <p:spPr>
          <a:xfrm>
            <a:off x="2288934" y="171626"/>
            <a:ext cx="6769947"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Consumer</a:t>
            </a:r>
            <a:r>
              <a:rPr sz="2400" spc="-95" dirty="0">
                <a:solidFill>
                  <a:srgbClr val="5FCAEE"/>
                </a:solidFill>
                <a:latin typeface="Trebuchet MS"/>
                <a:cs typeface="Trebuchet MS"/>
              </a:rPr>
              <a:t> </a:t>
            </a:r>
            <a:r>
              <a:rPr sz="2400" dirty="0">
                <a:solidFill>
                  <a:srgbClr val="5FCAEE"/>
                </a:solidFill>
                <a:latin typeface="Trebuchet MS"/>
                <a:cs typeface="Trebuchet MS"/>
              </a:rPr>
              <a:t>side(Admin</a:t>
            </a:r>
            <a:r>
              <a:rPr sz="2400" spc="-85" dirty="0">
                <a:solidFill>
                  <a:srgbClr val="5FCAEE"/>
                </a:solidFill>
                <a:latin typeface="Trebuchet MS"/>
                <a:cs typeface="Trebuchet MS"/>
              </a:rPr>
              <a:t> </a:t>
            </a:r>
            <a:r>
              <a:rPr sz="2400" spc="-10" dirty="0">
                <a:solidFill>
                  <a:srgbClr val="5FCAEE"/>
                </a:solidFill>
                <a:latin typeface="Trebuchet MS"/>
                <a:cs typeface="Trebuchet MS"/>
              </a:rPr>
              <a:t>view)</a:t>
            </a:r>
            <a:endParaRPr sz="2400">
              <a:latin typeface="Trebuchet MS"/>
              <a:cs typeface="Trebuchet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700566" y="228494"/>
            <a:ext cx="5092484" cy="769441"/>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r>
              <a:rPr lang="en-US" sz="4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PROJECT PROFILE</a:t>
            </a:r>
            <a:endParaRPr lang="en-IN" sz="4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7" name="TextBox 2"/>
          <p:cNvSpPr txBox="1"/>
          <p:nvPr/>
        </p:nvSpPr>
        <p:spPr>
          <a:xfrm>
            <a:off x="2353393" y="1311570"/>
            <a:ext cx="4282538" cy="707886"/>
          </a:xfrm>
          <a:prstGeom prst="rect">
            <a:avLst/>
          </a:prstGeom>
          <a:noFill/>
        </p:spPr>
        <p:txBody>
          <a:bodyPr wrap="square" rtlCol="0">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r>
              <a:rPr lang="en-IN" sz="2000" dirty="0">
                <a:solidFill>
                  <a:srgbClr val="002060"/>
                </a:solidFill>
              </a:rPr>
              <a:t>Project Guide </a:t>
            </a:r>
            <a:r>
              <a:rPr lang="en-IN" sz="2000" dirty="0"/>
              <a:t>:  </a:t>
            </a:r>
            <a:r>
              <a:rPr lang="en-IN" sz="2000" u="sng" dirty="0"/>
              <a:t>Prof. </a:t>
            </a:r>
            <a:r>
              <a:rPr lang="en-IN" sz="2000" u="sng" dirty="0" err="1" smtClean="0"/>
              <a:t>Unnati</a:t>
            </a:r>
            <a:r>
              <a:rPr lang="en-IN" sz="2000" u="sng" dirty="0" smtClean="0"/>
              <a:t> </a:t>
            </a:r>
            <a:r>
              <a:rPr lang="en-IN" sz="2000" u="sng" dirty="0" err="1" smtClean="0"/>
              <a:t>Parmar</a:t>
            </a:r>
            <a:endParaRPr lang="en-IN" sz="2000" u="sng" dirty="0"/>
          </a:p>
        </p:txBody>
      </p:sp>
      <p:sp>
        <p:nvSpPr>
          <p:cNvPr id="8" name="TextBox 3"/>
          <p:cNvSpPr txBox="1"/>
          <p:nvPr/>
        </p:nvSpPr>
        <p:spPr>
          <a:xfrm>
            <a:off x="2353393" y="2023314"/>
            <a:ext cx="5832648" cy="707886"/>
          </a:xfrm>
          <a:prstGeom prst="rect">
            <a:avLst/>
          </a:prstGeom>
          <a:noFill/>
        </p:spPr>
        <p:txBody>
          <a:bodyPr wrap="square" rtlCol="0">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r>
              <a:rPr lang="en-IN" sz="2000" dirty="0">
                <a:solidFill>
                  <a:srgbClr val="002060"/>
                </a:solidFill>
              </a:rPr>
              <a:t>College Name </a:t>
            </a:r>
            <a:r>
              <a:rPr lang="en-IN" sz="2000" dirty="0"/>
              <a:t>:  </a:t>
            </a:r>
            <a:r>
              <a:rPr lang="en-US" sz="2000" dirty="0" smtClean="0"/>
              <a:t>Silver Oak</a:t>
            </a:r>
            <a:r>
              <a:rPr lang="en-US" sz="2000" dirty="0" smtClean="0"/>
              <a:t> </a:t>
            </a:r>
            <a:r>
              <a:rPr lang="en-US" sz="2000" dirty="0"/>
              <a:t>College of Computer Applications</a:t>
            </a:r>
            <a:endParaRPr lang="en-IN" sz="2000" dirty="0"/>
          </a:p>
        </p:txBody>
      </p:sp>
      <p:sp>
        <p:nvSpPr>
          <p:cNvPr id="9" name="Rectangle 8"/>
          <p:cNvSpPr/>
          <p:nvPr/>
        </p:nvSpPr>
        <p:spPr>
          <a:xfrm>
            <a:off x="2353393" y="2731707"/>
            <a:ext cx="6287654" cy="707886"/>
          </a:xfrm>
          <a:prstGeom prst="rect">
            <a:avLst/>
          </a:prstGeom>
        </p:spPr>
        <p:txBody>
          <a:bodyPr wrap="square">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r>
              <a:rPr lang="en-IN" sz="2000" dirty="0">
                <a:solidFill>
                  <a:srgbClr val="002060"/>
                </a:solidFill>
              </a:rPr>
              <a:t>Project Title </a:t>
            </a:r>
            <a:r>
              <a:rPr lang="en-IN" sz="2000" dirty="0"/>
              <a:t>: </a:t>
            </a:r>
            <a:r>
              <a:rPr lang="en-US" sz="2000" dirty="0" smtClean="0"/>
              <a:t>Online Food Ordering System</a:t>
            </a:r>
          </a:p>
          <a:p>
            <a:r>
              <a:rPr lang="en-US" sz="2000" dirty="0"/>
              <a:t>	</a:t>
            </a:r>
            <a:r>
              <a:rPr lang="en-US" sz="2000" dirty="0" smtClean="0"/>
              <a:t>	(FOOD MANIA) </a:t>
            </a:r>
            <a:endParaRPr lang="en-IN" sz="2000" dirty="0"/>
          </a:p>
        </p:txBody>
      </p:sp>
      <p:sp>
        <p:nvSpPr>
          <p:cNvPr id="10" name="Rectangle 9"/>
          <p:cNvSpPr/>
          <p:nvPr/>
        </p:nvSpPr>
        <p:spPr>
          <a:xfrm>
            <a:off x="2357227" y="3573017"/>
            <a:ext cx="5084705" cy="3477875"/>
          </a:xfrm>
          <a:prstGeom prst="rect">
            <a:avLst/>
          </a:prstGeom>
        </p:spPr>
        <p:txBody>
          <a:bodyPr wrap="square">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pPr algn="just"/>
            <a:r>
              <a:rPr lang="en-IN" sz="2000" dirty="0">
                <a:solidFill>
                  <a:srgbClr val="002060"/>
                </a:solidFill>
              </a:rPr>
              <a:t>Project Statement </a:t>
            </a:r>
            <a:r>
              <a:rPr lang="en-IN" sz="2000" dirty="0"/>
              <a:t>: </a:t>
            </a:r>
            <a:r>
              <a:rPr lang="en-IN" sz="2000" dirty="0">
                <a:latin typeface="Arial" pitchFamily="34" charset="0"/>
                <a:cs typeface="Arial" pitchFamily="34" charset="0"/>
              </a:rPr>
              <a:t>Main aim of </a:t>
            </a:r>
            <a:r>
              <a:rPr lang="en-IN" sz="2000" dirty="0" smtClean="0">
                <a:latin typeface="Arial" pitchFamily="34" charset="0"/>
                <a:cs typeface="Arial" pitchFamily="34" charset="0"/>
              </a:rPr>
              <a:t>developing a food ordering system </a:t>
            </a:r>
            <a:r>
              <a:rPr lang="en-IN" sz="2000" dirty="0">
                <a:latin typeface="Arial" pitchFamily="34" charset="0"/>
                <a:cs typeface="Arial" pitchFamily="34" charset="0"/>
              </a:rPr>
              <a:t>is to provide an easy </a:t>
            </a:r>
            <a:r>
              <a:rPr lang="en-IN" sz="2000" dirty="0" smtClean="0">
                <a:latin typeface="Arial" pitchFamily="34" charset="0"/>
                <a:cs typeface="Arial" pitchFamily="34" charset="0"/>
              </a:rPr>
              <a:t>and convenient way for consumers all over to satisfy their taste cravings  while sitting in their home and a few clicks on their devices. It also helpful for food Business that cannot afford to go online. As this system helps them by providing them a common platform to conceive their business. </a:t>
            </a:r>
            <a:endParaRPr lang="en-US" sz="2000" dirty="0">
              <a:latin typeface="Arial" pitchFamily="34" charset="0"/>
              <a:cs typeface="Arial" pitchFamily="34" charset="0"/>
            </a:endParaRPr>
          </a:p>
          <a:p>
            <a:pPr algn="just"/>
            <a:endParaRPr lang="en-IN" sz="2000" dirty="0"/>
          </a:p>
        </p:txBody>
      </p:sp>
      <p:pic>
        <p:nvPicPr>
          <p:cNvPr id="3" name="Picture 2">
            <a:extLst>
              <a:ext uri="{FF2B5EF4-FFF2-40B4-BE49-F238E27FC236}">
                <a16:creationId xmlns:a16="http://schemas.microsoft.com/office/drawing/2014/main" xmlns="" id="{36627E44-8B33-4402-B600-6732485C220F}"/>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7680176" y="4387998"/>
            <a:ext cx="2848906" cy="2249546"/>
          </a:xfrm>
          <a:prstGeom prst="rect">
            <a:avLst/>
          </a:prstGeom>
        </p:spPr>
      </p:pic>
    </p:spTree>
    <p:extLst>
      <p:ext uri="{BB962C8B-B14F-4D97-AF65-F5344CB8AC3E}">
        <p14:creationId xmlns:p14="http://schemas.microsoft.com/office/powerpoint/2010/main" xmlns="" val="3752018098"/>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565090" y="224379"/>
            <a:ext cx="7811911" cy="382156"/>
          </a:xfrm>
          <a:prstGeom prst="rect">
            <a:avLst/>
          </a:prstGeom>
        </p:spPr>
        <p:txBody>
          <a:bodyPr vert="horz" wrap="square" lIns="0" tIns="12700" rIns="0" bIns="0" rtlCol="0">
            <a:spAutoFit/>
          </a:bodyPr>
          <a:lstStyle/>
          <a:p>
            <a:pPr marL="1548765" marR="5080" indent="-1536700">
              <a:lnSpc>
                <a:spcPct val="100000"/>
              </a:lnSpc>
              <a:spcBef>
                <a:spcPts val="100"/>
              </a:spcBef>
            </a:pPr>
            <a:r>
              <a:rPr sz="2400" dirty="0">
                <a:solidFill>
                  <a:srgbClr val="5FCAEE"/>
                </a:solidFill>
                <a:latin typeface="Trebuchet MS"/>
                <a:cs typeface="Trebuchet MS"/>
              </a:rPr>
              <a:t>Customer</a:t>
            </a:r>
            <a:r>
              <a:rPr sz="2400" spc="-95" dirty="0">
                <a:solidFill>
                  <a:srgbClr val="5FCAEE"/>
                </a:solidFill>
                <a:latin typeface="Trebuchet MS"/>
                <a:cs typeface="Trebuchet MS"/>
              </a:rPr>
              <a:t> </a:t>
            </a:r>
            <a:r>
              <a:rPr sz="2400" dirty="0">
                <a:solidFill>
                  <a:srgbClr val="5FCAEE"/>
                </a:solidFill>
                <a:latin typeface="Trebuchet MS"/>
                <a:cs typeface="Trebuchet MS"/>
              </a:rPr>
              <a:t>side(Admin</a:t>
            </a:r>
            <a:r>
              <a:rPr sz="2400" spc="-60" dirty="0">
                <a:solidFill>
                  <a:srgbClr val="5FCAEE"/>
                </a:solidFill>
                <a:latin typeface="Trebuchet MS"/>
                <a:cs typeface="Trebuchet MS"/>
              </a:rPr>
              <a:t> </a:t>
            </a:r>
            <a:r>
              <a:rPr sz="2400" spc="-30" dirty="0">
                <a:solidFill>
                  <a:srgbClr val="5FCAEE"/>
                </a:solidFill>
                <a:latin typeface="Trebuchet MS"/>
                <a:cs typeface="Trebuchet MS"/>
              </a:rPr>
              <a:t>view)-</a:t>
            </a:r>
            <a:r>
              <a:rPr sz="2400" spc="-25" dirty="0">
                <a:solidFill>
                  <a:srgbClr val="5FCAEE"/>
                </a:solidFill>
                <a:latin typeface="Trebuchet MS"/>
                <a:cs typeface="Trebuchet MS"/>
              </a:rPr>
              <a:t>Add </a:t>
            </a:r>
            <a:r>
              <a:rPr sz="2400" spc="-10" dirty="0">
                <a:solidFill>
                  <a:srgbClr val="5FCAEE"/>
                </a:solidFill>
                <a:latin typeface="Trebuchet MS"/>
                <a:cs typeface="Trebuchet MS"/>
              </a:rPr>
              <a:t>Customer</a:t>
            </a:r>
            <a:endParaRPr sz="2400">
              <a:latin typeface="Trebuchet MS"/>
              <a:cs typeface="Trebuchet MS"/>
            </a:endParaRPr>
          </a:p>
        </p:txBody>
      </p:sp>
      <p:pic>
        <p:nvPicPr>
          <p:cNvPr id="3" name="object 3"/>
          <p:cNvPicPr/>
          <p:nvPr/>
        </p:nvPicPr>
        <p:blipFill>
          <a:blip r:embed="rId2" cstate="print"/>
          <a:stretch>
            <a:fillRect/>
          </a:stretch>
        </p:blipFill>
        <p:spPr>
          <a:xfrm>
            <a:off x="170686" y="1016038"/>
            <a:ext cx="11807275" cy="5525438"/>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404156" y="237481"/>
            <a:ext cx="8067040" cy="382156"/>
          </a:xfrm>
          <a:prstGeom prst="rect">
            <a:avLst/>
          </a:prstGeom>
        </p:spPr>
        <p:txBody>
          <a:bodyPr vert="horz" wrap="square" lIns="0" tIns="12700" rIns="0" bIns="0" rtlCol="0">
            <a:spAutoFit/>
          </a:bodyPr>
          <a:lstStyle/>
          <a:p>
            <a:pPr marL="1809750" marR="5080" indent="-1797685">
              <a:lnSpc>
                <a:spcPct val="100000"/>
              </a:lnSpc>
              <a:spcBef>
                <a:spcPts val="100"/>
              </a:spcBef>
            </a:pPr>
            <a:r>
              <a:rPr sz="2400" dirty="0">
                <a:solidFill>
                  <a:srgbClr val="5FCAEE"/>
                </a:solidFill>
                <a:latin typeface="Trebuchet MS"/>
                <a:cs typeface="Trebuchet MS"/>
              </a:rPr>
              <a:t>Customers</a:t>
            </a:r>
            <a:r>
              <a:rPr sz="2400" spc="-80" dirty="0">
                <a:solidFill>
                  <a:srgbClr val="5FCAEE"/>
                </a:solidFill>
                <a:latin typeface="Trebuchet MS"/>
                <a:cs typeface="Trebuchet MS"/>
              </a:rPr>
              <a:t> </a:t>
            </a:r>
            <a:r>
              <a:rPr sz="2400" dirty="0">
                <a:solidFill>
                  <a:srgbClr val="5FCAEE"/>
                </a:solidFill>
                <a:latin typeface="Trebuchet MS"/>
                <a:cs typeface="Trebuchet MS"/>
              </a:rPr>
              <a:t>side(Admin</a:t>
            </a:r>
            <a:r>
              <a:rPr sz="2400" spc="-75" dirty="0">
                <a:solidFill>
                  <a:srgbClr val="5FCAEE"/>
                </a:solidFill>
                <a:latin typeface="Trebuchet MS"/>
                <a:cs typeface="Trebuchet MS"/>
              </a:rPr>
              <a:t> </a:t>
            </a:r>
            <a:r>
              <a:rPr sz="2400" spc="-20" dirty="0">
                <a:solidFill>
                  <a:srgbClr val="5FCAEE"/>
                </a:solidFill>
                <a:latin typeface="Trebuchet MS"/>
                <a:cs typeface="Trebuchet MS"/>
              </a:rPr>
              <a:t>view)-Edit </a:t>
            </a:r>
            <a:r>
              <a:rPr sz="2400" spc="-10" dirty="0">
                <a:solidFill>
                  <a:srgbClr val="5FCAEE"/>
                </a:solidFill>
                <a:latin typeface="Trebuchet MS"/>
                <a:cs typeface="Trebuchet MS"/>
              </a:rPr>
              <a:t>details</a:t>
            </a:r>
            <a:endParaRPr sz="2400">
              <a:latin typeface="Trebuchet MS"/>
              <a:cs typeface="Trebuchet MS"/>
            </a:endParaRPr>
          </a:p>
        </p:txBody>
      </p:sp>
      <p:pic>
        <p:nvPicPr>
          <p:cNvPr id="3" name="object 3"/>
          <p:cNvPicPr/>
          <p:nvPr/>
        </p:nvPicPr>
        <p:blipFill>
          <a:blip r:embed="rId2" cstate="print"/>
          <a:stretch>
            <a:fillRect/>
          </a:stretch>
        </p:blipFill>
        <p:spPr>
          <a:xfrm>
            <a:off x="238421" y="923192"/>
            <a:ext cx="11742251" cy="5802923"/>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43595" y="673139"/>
            <a:ext cx="11717867" cy="5750169"/>
          </a:xfrm>
          <a:prstGeom prst="rect">
            <a:avLst/>
          </a:prstGeom>
        </p:spPr>
      </p:pic>
      <p:sp>
        <p:nvSpPr>
          <p:cNvPr id="3" name="object 3"/>
          <p:cNvSpPr txBox="1"/>
          <p:nvPr/>
        </p:nvSpPr>
        <p:spPr>
          <a:xfrm>
            <a:off x="2742523" y="158350"/>
            <a:ext cx="5664764"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Order</a:t>
            </a:r>
            <a:r>
              <a:rPr sz="2400" spc="-60" dirty="0">
                <a:solidFill>
                  <a:srgbClr val="5FCAEE"/>
                </a:solidFill>
                <a:latin typeface="Trebuchet MS"/>
                <a:cs typeface="Trebuchet MS"/>
              </a:rPr>
              <a:t> </a:t>
            </a:r>
            <a:r>
              <a:rPr sz="2400" dirty="0">
                <a:solidFill>
                  <a:srgbClr val="5FCAEE"/>
                </a:solidFill>
                <a:latin typeface="Trebuchet MS"/>
                <a:cs typeface="Trebuchet MS"/>
              </a:rPr>
              <a:t>List(Admin</a:t>
            </a:r>
            <a:r>
              <a:rPr sz="2400" spc="-45" dirty="0">
                <a:solidFill>
                  <a:srgbClr val="5FCAEE"/>
                </a:solidFill>
                <a:latin typeface="Trebuchet MS"/>
                <a:cs typeface="Trebuchet MS"/>
              </a:rPr>
              <a:t> </a:t>
            </a:r>
            <a:r>
              <a:rPr sz="2400" spc="-10" dirty="0">
                <a:solidFill>
                  <a:srgbClr val="5FCAEE"/>
                </a:solidFill>
                <a:latin typeface="Trebuchet MS"/>
                <a:cs typeface="Trebuchet MS"/>
              </a:rPr>
              <a:t>view)</a:t>
            </a:r>
            <a:endParaRPr sz="2400">
              <a:latin typeface="Trebuchet MS"/>
              <a:cs typeface="Trebuchet MS"/>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92115" y="725892"/>
            <a:ext cx="11872299" cy="5908431"/>
          </a:xfrm>
          <a:prstGeom prst="rect">
            <a:avLst/>
          </a:prstGeom>
        </p:spPr>
      </p:pic>
      <p:sp>
        <p:nvSpPr>
          <p:cNvPr id="3" name="object 3"/>
          <p:cNvSpPr txBox="1"/>
          <p:nvPr/>
        </p:nvSpPr>
        <p:spPr>
          <a:xfrm>
            <a:off x="2375634" y="250757"/>
            <a:ext cx="5915378"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Order</a:t>
            </a:r>
            <a:r>
              <a:rPr sz="2400" spc="-114" dirty="0">
                <a:solidFill>
                  <a:srgbClr val="5FCAEE"/>
                </a:solidFill>
                <a:latin typeface="Trebuchet MS"/>
                <a:cs typeface="Trebuchet MS"/>
              </a:rPr>
              <a:t> </a:t>
            </a:r>
            <a:r>
              <a:rPr sz="2400" dirty="0">
                <a:solidFill>
                  <a:srgbClr val="5FCAEE"/>
                </a:solidFill>
                <a:latin typeface="Trebuchet MS"/>
                <a:cs typeface="Trebuchet MS"/>
              </a:rPr>
              <a:t>view(Admin</a:t>
            </a:r>
            <a:r>
              <a:rPr sz="2400" spc="-110" dirty="0">
                <a:solidFill>
                  <a:srgbClr val="5FCAEE"/>
                </a:solidFill>
                <a:latin typeface="Trebuchet MS"/>
                <a:cs typeface="Trebuchet MS"/>
              </a:rPr>
              <a:t> </a:t>
            </a:r>
            <a:r>
              <a:rPr sz="2400" spc="-10" dirty="0">
                <a:solidFill>
                  <a:srgbClr val="5FCAEE"/>
                </a:solidFill>
                <a:latin typeface="Trebuchet MS"/>
                <a:cs typeface="Trebuchet MS"/>
              </a:rPr>
              <a:t>view)</a:t>
            </a:r>
            <a:endParaRPr sz="2400">
              <a:latin typeface="Trebuchet MS"/>
              <a:cs typeface="Trebuchet MS"/>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7334" y="609600"/>
            <a:ext cx="8596668" cy="1451679"/>
          </a:xfrm>
          <a:prstGeom prst="rect">
            <a:avLst/>
          </a:prstGeom>
        </p:spPr>
        <p:txBody>
          <a:bodyPr vert="horz" wrap="square" lIns="0" tIns="828040" rIns="0" bIns="0" rtlCol="0">
            <a:spAutoFit/>
          </a:bodyPr>
          <a:lstStyle/>
          <a:p>
            <a:pPr marL="29209">
              <a:lnSpc>
                <a:spcPct val="100000"/>
              </a:lnSpc>
              <a:spcBef>
                <a:spcPts val="95"/>
              </a:spcBef>
            </a:pPr>
            <a:r>
              <a:rPr sz="4000" spc="-30" dirty="0"/>
              <a:t>Consumer-</a:t>
            </a:r>
            <a:r>
              <a:rPr sz="4000" spc="-20" dirty="0"/>
              <a:t>side</a:t>
            </a:r>
            <a:endParaRPr sz="40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642579" y="211103"/>
            <a:ext cx="7589520"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Consumer</a:t>
            </a:r>
            <a:r>
              <a:rPr sz="2400" spc="25" dirty="0">
                <a:solidFill>
                  <a:srgbClr val="5FCAEE"/>
                </a:solidFill>
                <a:latin typeface="Trebuchet MS"/>
                <a:cs typeface="Trebuchet MS"/>
              </a:rPr>
              <a:t> </a:t>
            </a:r>
            <a:r>
              <a:rPr sz="2400" spc="-25" dirty="0">
                <a:solidFill>
                  <a:srgbClr val="5FCAEE"/>
                </a:solidFill>
                <a:latin typeface="Trebuchet MS"/>
                <a:cs typeface="Trebuchet MS"/>
              </a:rPr>
              <a:t>side(Signup-</a:t>
            </a:r>
            <a:r>
              <a:rPr sz="2400" spc="-10" dirty="0">
                <a:solidFill>
                  <a:srgbClr val="5FCAEE"/>
                </a:solidFill>
                <a:latin typeface="Trebuchet MS"/>
                <a:cs typeface="Trebuchet MS"/>
              </a:rPr>
              <a:t>window)</a:t>
            </a:r>
            <a:endParaRPr sz="2400">
              <a:latin typeface="Trebuchet MS"/>
              <a:cs typeface="Trebuchet MS"/>
            </a:endParaRPr>
          </a:p>
        </p:txBody>
      </p:sp>
      <p:pic>
        <p:nvPicPr>
          <p:cNvPr id="3" name="object 3"/>
          <p:cNvPicPr/>
          <p:nvPr/>
        </p:nvPicPr>
        <p:blipFill>
          <a:blip r:embed="rId2" cstate="print"/>
          <a:stretch>
            <a:fillRect/>
          </a:stretch>
        </p:blipFill>
        <p:spPr>
          <a:xfrm>
            <a:off x="208617" y="673139"/>
            <a:ext cx="11731413" cy="6000222"/>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73641" y="549695"/>
            <a:ext cx="11666389" cy="6058252"/>
          </a:xfrm>
          <a:prstGeom prst="rect">
            <a:avLst/>
          </a:prstGeom>
        </p:spPr>
      </p:pic>
      <p:sp>
        <p:nvSpPr>
          <p:cNvPr id="3" name="object 3"/>
          <p:cNvSpPr txBox="1"/>
          <p:nvPr/>
        </p:nvSpPr>
        <p:spPr>
          <a:xfrm>
            <a:off x="1203666" y="252866"/>
            <a:ext cx="7739662"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95" dirty="0">
                <a:solidFill>
                  <a:srgbClr val="5FCAEE"/>
                </a:solidFill>
                <a:latin typeface="Trebuchet MS"/>
                <a:cs typeface="Trebuchet MS"/>
              </a:rPr>
              <a:t> </a:t>
            </a:r>
            <a:r>
              <a:rPr sz="1550" dirty="0">
                <a:solidFill>
                  <a:srgbClr val="5FCAEE"/>
                </a:solidFill>
                <a:latin typeface="Trebuchet MS"/>
                <a:cs typeface="Trebuchet MS"/>
              </a:rPr>
              <a:t>side(Signup-window)-registered</a:t>
            </a:r>
            <a:r>
              <a:rPr sz="1550" spc="135" dirty="0">
                <a:solidFill>
                  <a:srgbClr val="5FCAEE"/>
                </a:solidFill>
                <a:latin typeface="Trebuchet MS"/>
                <a:cs typeface="Trebuchet MS"/>
              </a:rPr>
              <a:t> </a:t>
            </a:r>
            <a:r>
              <a:rPr sz="1550" spc="-10" dirty="0">
                <a:solidFill>
                  <a:srgbClr val="5FCAEE"/>
                </a:solidFill>
                <a:latin typeface="Trebuchet MS"/>
                <a:cs typeface="Trebuchet MS"/>
              </a:rPr>
              <a:t>Email</a:t>
            </a:r>
            <a:endParaRPr sz="1550">
              <a:latin typeface="Trebuchet MS"/>
              <a:cs typeface="Trebuchet MS"/>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45002" y="160459"/>
            <a:ext cx="8756791"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65" dirty="0">
                <a:solidFill>
                  <a:srgbClr val="5FCAEE"/>
                </a:solidFill>
                <a:latin typeface="Trebuchet MS"/>
                <a:cs typeface="Trebuchet MS"/>
              </a:rPr>
              <a:t> </a:t>
            </a:r>
            <a:r>
              <a:rPr sz="1550" dirty="0">
                <a:solidFill>
                  <a:srgbClr val="5FCAEE"/>
                </a:solidFill>
                <a:latin typeface="Trebuchet MS"/>
                <a:cs typeface="Trebuchet MS"/>
              </a:rPr>
              <a:t>side(Signup-window)-Diff.</a:t>
            </a:r>
            <a:r>
              <a:rPr sz="1550" spc="90" dirty="0">
                <a:solidFill>
                  <a:srgbClr val="5FCAEE"/>
                </a:solidFill>
                <a:latin typeface="Trebuchet MS"/>
                <a:cs typeface="Trebuchet MS"/>
              </a:rPr>
              <a:t> </a:t>
            </a:r>
            <a:r>
              <a:rPr sz="1550" dirty="0">
                <a:solidFill>
                  <a:srgbClr val="5FCAEE"/>
                </a:solidFill>
                <a:latin typeface="Trebuchet MS"/>
                <a:cs typeface="Trebuchet MS"/>
              </a:rPr>
              <a:t>Password</a:t>
            </a:r>
            <a:r>
              <a:rPr sz="1550" spc="50" dirty="0">
                <a:solidFill>
                  <a:srgbClr val="5FCAEE"/>
                </a:solidFill>
                <a:latin typeface="Trebuchet MS"/>
                <a:cs typeface="Trebuchet MS"/>
              </a:rPr>
              <a:t> </a:t>
            </a:r>
            <a:r>
              <a:rPr sz="1550" spc="-10" dirty="0">
                <a:solidFill>
                  <a:srgbClr val="5FCAEE"/>
                </a:solidFill>
                <a:latin typeface="Trebuchet MS"/>
                <a:cs typeface="Trebuchet MS"/>
              </a:rPr>
              <a:t>entered</a:t>
            </a:r>
            <a:endParaRPr sz="1550">
              <a:latin typeface="Trebuchet MS"/>
              <a:cs typeface="Trebuchet MS"/>
            </a:endParaRPr>
          </a:p>
        </p:txBody>
      </p:sp>
      <p:pic>
        <p:nvPicPr>
          <p:cNvPr id="3" name="object 3"/>
          <p:cNvPicPr/>
          <p:nvPr/>
        </p:nvPicPr>
        <p:blipFill>
          <a:blip r:embed="rId2" cstate="print"/>
          <a:stretch>
            <a:fillRect/>
          </a:stretch>
        </p:blipFill>
        <p:spPr>
          <a:xfrm>
            <a:off x="222165" y="456848"/>
            <a:ext cx="11782891" cy="6256606"/>
          </a:xfrm>
          <a:prstGeom prst="rect">
            <a:avLst/>
          </a:prstGeom>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30049" y="594007"/>
            <a:ext cx="11823529" cy="5961185"/>
          </a:xfrm>
          <a:prstGeom prst="rect">
            <a:avLst/>
          </a:prstGeom>
        </p:spPr>
      </p:pic>
      <p:sp>
        <p:nvSpPr>
          <p:cNvPr id="3" name="object 3"/>
          <p:cNvSpPr txBox="1"/>
          <p:nvPr/>
        </p:nvSpPr>
        <p:spPr>
          <a:xfrm>
            <a:off x="1513614" y="200112"/>
            <a:ext cx="738293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90" dirty="0">
                <a:solidFill>
                  <a:srgbClr val="5FCAEE"/>
                </a:solidFill>
                <a:latin typeface="Trebuchet MS"/>
                <a:cs typeface="Trebuchet MS"/>
              </a:rPr>
              <a:t> </a:t>
            </a:r>
            <a:r>
              <a:rPr sz="1550" dirty="0">
                <a:solidFill>
                  <a:srgbClr val="5FCAEE"/>
                </a:solidFill>
                <a:latin typeface="Trebuchet MS"/>
                <a:cs typeface="Trebuchet MS"/>
              </a:rPr>
              <a:t>side(login-window)-wrong</a:t>
            </a:r>
            <a:r>
              <a:rPr sz="1550" spc="125" dirty="0">
                <a:solidFill>
                  <a:srgbClr val="5FCAEE"/>
                </a:solidFill>
                <a:latin typeface="Trebuchet MS"/>
                <a:cs typeface="Trebuchet MS"/>
              </a:rPr>
              <a:t> </a:t>
            </a:r>
            <a:r>
              <a:rPr sz="1550" spc="-10" dirty="0">
                <a:solidFill>
                  <a:srgbClr val="5FCAEE"/>
                </a:solidFill>
                <a:latin typeface="Trebuchet MS"/>
                <a:cs typeface="Trebuchet MS"/>
              </a:rPr>
              <a:t>Password</a:t>
            </a:r>
            <a:endParaRPr sz="1550">
              <a:latin typeface="Trebuchet MS"/>
              <a:cs typeface="Trebuchet MS"/>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93913" y="173735"/>
            <a:ext cx="797221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150" dirty="0">
                <a:solidFill>
                  <a:srgbClr val="5FCAEE"/>
                </a:solidFill>
                <a:latin typeface="Trebuchet MS"/>
                <a:cs typeface="Trebuchet MS"/>
              </a:rPr>
              <a:t> </a:t>
            </a:r>
            <a:r>
              <a:rPr sz="1550" spc="-10" dirty="0">
                <a:solidFill>
                  <a:srgbClr val="5FCAEE"/>
                </a:solidFill>
                <a:latin typeface="Trebuchet MS"/>
                <a:cs typeface="Trebuchet MS"/>
              </a:rPr>
              <a:t>side(Login-</a:t>
            </a:r>
            <a:r>
              <a:rPr sz="1550" dirty="0">
                <a:solidFill>
                  <a:srgbClr val="5FCAEE"/>
                </a:solidFill>
                <a:latin typeface="Trebuchet MS"/>
                <a:cs typeface="Trebuchet MS"/>
              </a:rPr>
              <a:t>window)-Unregistered</a:t>
            </a:r>
            <a:r>
              <a:rPr sz="1550" spc="180" dirty="0">
                <a:solidFill>
                  <a:srgbClr val="5FCAEE"/>
                </a:solidFill>
                <a:latin typeface="Trebuchet MS"/>
                <a:cs typeface="Trebuchet MS"/>
              </a:rPr>
              <a:t> </a:t>
            </a:r>
            <a:r>
              <a:rPr sz="1550" spc="-10" dirty="0">
                <a:solidFill>
                  <a:srgbClr val="5FCAEE"/>
                </a:solidFill>
                <a:latin typeface="Trebuchet MS"/>
                <a:cs typeface="Trebuchet MS"/>
              </a:rPr>
              <a:t>Email</a:t>
            </a:r>
            <a:endParaRPr sz="1550">
              <a:latin typeface="Trebuchet MS"/>
              <a:cs typeface="Trebuchet MS"/>
            </a:endParaRPr>
          </a:p>
        </p:txBody>
      </p:sp>
      <p:pic>
        <p:nvPicPr>
          <p:cNvPr id="3" name="object 3"/>
          <p:cNvPicPr/>
          <p:nvPr/>
        </p:nvPicPr>
        <p:blipFill>
          <a:blip r:embed="rId2" cstate="print"/>
          <a:stretch>
            <a:fillRect/>
          </a:stretch>
        </p:blipFill>
        <p:spPr>
          <a:xfrm>
            <a:off x="143595" y="470565"/>
            <a:ext cx="11796437" cy="612366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762553" y="221785"/>
            <a:ext cx="5585183" cy="830997"/>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none">
            <a:spAutoFit/>
          </a:bodyPr>
          <a:ls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a:lstStyle>
          <a:p>
            <a:r>
              <a:rPr lang="en-US"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PROPOSED SYSTEM</a:t>
            </a:r>
            <a:endParaRPr lang="en-IN" sz="48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7" name="Rectangle 6">
            <a:extLst>
              <a:ext uri="{FF2B5EF4-FFF2-40B4-BE49-F238E27FC236}">
                <a16:creationId xmlns:a16="http://schemas.microsoft.com/office/drawing/2014/main" xmlns="" id="{3C77001F-33D2-4F76-A925-37531301CD58}"/>
              </a:ext>
            </a:extLst>
          </p:cNvPr>
          <p:cNvSpPr/>
          <p:nvPr/>
        </p:nvSpPr>
        <p:spPr>
          <a:xfrm>
            <a:off x="1678035" y="1576874"/>
            <a:ext cx="8424936" cy="4801314"/>
          </a:xfrm>
          <a:prstGeom prst="rect">
            <a:avLst/>
          </a:prstGeom>
          <a:noFill/>
        </p:spPr>
        <p:txBody>
          <a:bodyPr wrap="square" lIns="91440" tIns="45720" rIns="91440" bIns="45720">
            <a:spAutoFit/>
          </a:bodyPr>
          <a:lstStyle/>
          <a:p>
            <a:pPr marL="285750" indent="-285750">
              <a:buFont typeface="Wingdings" panose="05000000000000000000" pitchFamily="2" charset="2"/>
              <a:buChar char="Ø"/>
            </a:pPr>
            <a:r>
              <a:rPr lang="en-US" dirty="0" smtClean="0">
                <a:latin typeface="Arial" panose="020B0604020202020204" pitchFamily="34" charset="0"/>
                <a:cs typeface="Arial" panose="020B0604020202020204" pitchFamily="34" charset="0"/>
              </a:rPr>
              <a:t>Our System serves a mediator between consumers and hotels where it helps consumers to order from places that may or may not have a online order system and vice-versa.</a:t>
            </a: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smtClean="0">
                <a:latin typeface="Arial" panose="020B0604020202020204" pitchFamily="34" charset="0"/>
                <a:cs typeface="Arial" panose="020B0604020202020204" pitchFamily="34" charset="0"/>
              </a:rPr>
              <a:t>As previously mentioned that our application just does not provide a platform to a user but also helps business that cannot afford to go online, as customers get attracted by seeing good ratings and reviews. So if the hotel maintains high rating though foods and services it will benefit in it’s business.</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Our system works totally digitally and </a:t>
            </a:r>
            <a:r>
              <a:rPr lang="en-US" dirty="0" smtClean="0">
                <a:latin typeface="Arial" panose="020B0604020202020204" pitchFamily="34" charset="0"/>
                <a:cs typeface="Arial" panose="020B0604020202020204" pitchFamily="34" charset="0"/>
              </a:rPr>
              <a:t>saves time and effort.</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smtClean="0">
                <a:latin typeface="Arial" panose="020B0604020202020204" pitchFamily="34" charset="0"/>
                <a:cs typeface="Arial" panose="020B0604020202020204" pitchFamily="34" charset="0"/>
              </a:rPr>
              <a:t> Both consumers and hotels </a:t>
            </a:r>
            <a:r>
              <a:rPr lang="en-US" dirty="0">
                <a:latin typeface="Arial" panose="020B0604020202020204" pitchFamily="34" charset="0"/>
                <a:cs typeface="Arial" panose="020B0604020202020204" pitchFamily="34" charset="0"/>
              </a:rPr>
              <a:t>can </a:t>
            </a:r>
            <a:r>
              <a:rPr lang="en-US" dirty="0" smtClean="0">
                <a:latin typeface="Arial" panose="020B0604020202020204" pitchFamily="34" charset="0"/>
                <a:cs typeface="Arial" panose="020B0604020202020204" pitchFamily="34" charset="0"/>
              </a:rPr>
              <a:t>get common platform just under one tab.</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Ø"/>
            </a:pPr>
            <a:r>
              <a:rPr lang="en-US" dirty="0">
                <a:latin typeface="Arial" panose="020B0604020202020204" pitchFamily="34" charset="0"/>
                <a:cs typeface="Arial" panose="020B0604020202020204" pitchFamily="34" charset="0"/>
              </a:rPr>
              <a:t>Our system provides </a:t>
            </a:r>
            <a:r>
              <a:rPr lang="en-US" dirty="0" smtClean="0">
                <a:latin typeface="Arial" panose="020B0604020202020204" pitchFamily="34" charset="0"/>
                <a:cs typeface="Arial" panose="020B0604020202020204" pitchFamily="34" charset="0"/>
              </a:rPr>
              <a:t>the </a:t>
            </a:r>
            <a:r>
              <a:rPr lang="en-US" dirty="0">
                <a:latin typeface="Arial" panose="020B0604020202020204" pitchFamily="34" charset="0"/>
                <a:cs typeface="Arial" panose="020B0604020202020204" pitchFamily="34" charset="0"/>
              </a:rPr>
              <a:t>details </a:t>
            </a:r>
            <a:r>
              <a:rPr lang="en-US" dirty="0" smtClean="0">
                <a:latin typeface="Arial" panose="020B0604020202020204" pitchFamily="34" charset="0"/>
                <a:cs typeface="Arial" panose="020B0604020202020204" pitchFamily="34" charset="0"/>
              </a:rPr>
              <a:t>of all hotels and food items for user to pick from. As such user can place their order and system facilitates the fastest delivery of their food possible at the movement at minimal cost.</a:t>
            </a:r>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9841647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35710" y="620384"/>
            <a:ext cx="11796437" cy="5921092"/>
          </a:xfrm>
          <a:prstGeom prst="rect">
            <a:avLst/>
          </a:prstGeom>
        </p:spPr>
      </p:pic>
      <p:sp>
        <p:nvSpPr>
          <p:cNvPr id="3" name="object 3"/>
          <p:cNvSpPr txBox="1"/>
          <p:nvPr/>
        </p:nvSpPr>
        <p:spPr>
          <a:xfrm>
            <a:off x="2927885" y="213213"/>
            <a:ext cx="4826000"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60" dirty="0">
                <a:solidFill>
                  <a:srgbClr val="5FCAEE"/>
                </a:solidFill>
                <a:latin typeface="Trebuchet MS"/>
                <a:cs typeface="Trebuchet MS"/>
              </a:rPr>
              <a:t> </a:t>
            </a:r>
            <a:r>
              <a:rPr sz="1550" dirty="0">
                <a:solidFill>
                  <a:srgbClr val="5FCAEE"/>
                </a:solidFill>
                <a:latin typeface="Trebuchet MS"/>
                <a:cs typeface="Trebuchet MS"/>
              </a:rPr>
              <a:t>side-</a:t>
            </a:r>
            <a:r>
              <a:rPr sz="1550" spc="50" dirty="0">
                <a:solidFill>
                  <a:srgbClr val="5FCAEE"/>
                </a:solidFill>
                <a:latin typeface="Trebuchet MS"/>
                <a:cs typeface="Trebuchet MS"/>
              </a:rPr>
              <a:t> </a:t>
            </a:r>
            <a:r>
              <a:rPr sz="1550" dirty="0">
                <a:solidFill>
                  <a:srgbClr val="5FCAEE"/>
                </a:solidFill>
                <a:latin typeface="Trebuchet MS"/>
                <a:cs typeface="Trebuchet MS"/>
              </a:rPr>
              <a:t>Home</a:t>
            </a:r>
            <a:r>
              <a:rPr sz="1550" spc="50" dirty="0">
                <a:solidFill>
                  <a:srgbClr val="5FCAEE"/>
                </a:solidFill>
                <a:latin typeface="Trebuchet MS"/>
                <a:cs typeface="Trebuchet MS"/>
              </a:rPr>
              <a:t> </a:t>
            </a:r>
            <a:r>
              <a:rPr sz="1550" spc="-10" dirty="0">
                <a:solidFill>
                  <a:srgbClr val="5FCAEE"/>
                </a:solidFill>
                <a:latin typeface="Trebuchet MS"/>
                <a:cs typeface="Trebuchet MS"/>
              </a:rPr>
              <a:t>window</a:t>
            </a:r>
            <a:endParaRPr sz="1550">
              <a:latin typeface="Trebuchet MS"/>
              <a:cs typeface="Trebuchet MS"/>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300734" y="527538"/>
            <a:ext cx="11717867" cy="6198577"/>
          </a:xfrm>
          <a:prstGeom prst="rect">
            <a:avLst/>
          </a:prstGeom>
        </p:spPr>
      </p:pic>
      <p:sp>
        <p:nvSpPr>
          <p:cNvPr id="3" name="object 3"/>
          <p:cNvSpPr txBox="1"/>
          <p:nvPr/>
        </p:nvSpPr>
        <p:spPr>
          <a:xfrm>
            <a:off x="2994040" y="134082"/>
            <a:ext cx="4216400"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55" dirty="0">
                <a:solidFill>
                  <a:srgbClr val="5FCAEE"/>
                </a:solidFill>
                <a:latin typeface="Trebuchet MS"/>
                <a:cs typeface="Trebuchet MS"/>
              </a:rPr>
              <a:t> </a:t>
            </a:r>
            <a:r>
              <a:rPr sz="1550" dirty="0">
                <a:solidFill>
                  <a:srgbClr val="5FCAEE"/>
                </a:solidFill>
                <a:latin typeface="Trebuchet MS"/>
                <a:cs typeface="Trebuchet MS"/>
              </a:rPr>
              <a:t>side</a:t>
            </a:r>
            <a:r>
              <a:rPr sz="1550" spc="40" dirty="0">
                <a:solidFill>
                  <a:srgbClr val="5FCAEE"/>
                </a:solidFill>
                <a:latin typeface="Trebuchet MS"/>
                <a:cs typeface="Trebuchet MS"/>
              </a:rPr>
              <a:t> </a:t>
            </a:r>
            <a:r>
              <a:rPr sz="1550" dirty="0">
                <a:solidFill>
                  <a:srgbClr val="5FCAEE"/>
                </a:solidFill>
                <a:latin typeface="Trebuchet MS"/>
                <a:cs typeface="Trebuchet MS"/>
              </a:rPr>
              <a:t>-</a:t>
            </a:r>
            <a:r>
              <a:rPr sz="1550" spc="15" dirty="0">
                <a:solidFill>
                  <a:srgbClr val="5FCAEE"/>
                </a:solidFill>
                <a:latin typeface="Trebuchet MS"/>
                <a:cs typeface="Trebuchet MS"/>
              </a:rPr>
              <a:t> </a:t>
            </a:r>
            <a:r>
              <a:rPr sz="1550" dirty="0">
                <a:solidFill>
                  <a:srgbClr val="5FCAEE"/>
                </a:solidFill>
                <a:latin typeface="Trebuchet MS"/>
                <a:cs typeface="Trebuchet MS"/>
              </a:rPr>
              <a:t>Cart</a:t>
            </a:r>
            <a:r>
              <a:rPr sz="1550" spc="30" dirty="0">
                <a:solidFill>
                  <a:srgbClr val="5FCAEE"/>
                </a:solidFill>
                <a:latin typeface="Trebuchet MS"/>
                <a:cs typeface="Trebuchet MS"/>
              </a:rPr>
              <a:t> </a:t>
            </a:r>
            <a:r>
              <a:rPr sz="1550" spc="-20" dirty="0">
                <a:solidFill>
                  <a:srgbClr val="5FCAEE"/>
                </a:solidFill>
                <a:latin typeface="Trebuchet MS"/>
                <a:cs typeface="Trebuchet MS"/>
              </a:rPr>
              <a:t>view</a:t>
            </a:r>
            <a:endParaRPr sz="1550">
              <a:latin typeface="Trebuchet MS"/>
              <a:cs typeface="Trebuchet MS"/>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13790" y="699515"/>
            <a:ext cx="11926485" cy="5815584"/>
          </a:xfrm>
          <a:prstGeom prst="rect">
            <a:avLst/>
          </a:prstGeom>
        </p:spPr>
      </p:pic>
      <p:sp>
        <p:nvSpPr>
          <p:cNvPr id="3" name="object 3"/>
          <p:cNvSpPr txBox="1"/>
          <p:nvPr/>
        </p:nvSpPr>
        <p:spPr>
          <a:xfrm>
            <a:off x="2593056" y="252427"/>
            <a:ext cx="543221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70" dirty="0">
                <a:solidFill>
                  <a:srgbClr val="5FCAEE"/>
                </a:solidFill>
                <a:latin typeface="Trebuchet MS"/>
                <a:cs typeface="Trebuchet MS"/>
              </a:rPr>
              <a:t> </a:t>
            </a:r>
            <a:r>
              <a:rPr sz="1550" dirty="0">
                <a:solidFill>
                  <a:srgbClr val="5FCAEE"/>
                </a:solidFill>
                <a:latin typeface="Trebuchet MS"/>
                <a:cs typeface="Trebuchet MS"/>
              </a:rPr>
              <a:t>side-</a:t>
            </a:r>
            <a:r>
              <a:rPr sz="1550" spc="60" dirty="0">
                <a:solidFill>
                  <a:srgbClr val="5FCAEE"/>
                </a:solidFill>
                <a:latin typeface="Trebuchet MS"/>
                <a:cs typeface="Trebuchet MS"/>
              </a:rPr>
              <a:t> </a:t>
            </a:r>
            <a:r>
              <a:rPr sz="1550" dirty="0">
                <a:solidFill>
                  <a:srgbClr val="5FCAEE"/>
                </a:solidFill>
                <a:latin typeface="Trebuchet MS"/>
                <a:cs typeface="Trebuchet MS"/>
              </a:rPr>
              <a:t>Checkout</a:t>
            </a:r>
            <a:r>
              <a:rPr sz="1550" spc="60" dirty="0">
                <a:solidFill>
                  <a:srgbClr val="5FCAEE"/>
                </a:solidFill>
                <a:latin typeface="Trebuchet MS"/>
                <a:cs typeface="Trebuchet MS"/>
              </a:rPr>
              <a:t> </a:t>
            </a:r>
            <a:r>
              <a:rPr sz="1550" spc="-10" dirty="0">
                <a:solidFill>
                  <a:srgbClr val="5FCAEE"/>
                </a:solidFill>
                <a:latin typeface="Trebuchet MS"/>
                <a:cs typeface="Trebuchet MS"/>
              </a:rPr>
              <a:t>Window</a:t>
            </a:r>
            <a:endParaRPr sz="1550">
              <a:latin typeface="Trebuchet MS"/>
              <a:cs typeface="Trebuchet MS"/>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08618" y="509602"/>
            <a:ext cx="11755796" cy="5992836"/>
          </a:xfrm>
          <a:prstGeom prst="rect">
            <a:avLst/>
          </a:prstGeom>
        </p:spPr>
      </p:pic>
      <p:sp>
        <p:nvSpPr>
          <p:cNvPr id="3" name="object 3"/>
          <p:cNvSpPr txBox="1"/>
          <p:nvPr/>
        </p:nvSpPr>
        <p:spPr>
          <a:xfrm>
            <a:off x="3338575" y="213213"/>
            <a:ext cx="4342836"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60" dirty="0">
                <a:solidFill>
                  <a:srgbClr val="5FCAEE"/>
                </a:solidFill>
                <a:latin typeface="Trebuchet MS"/>
                <a:cs typeface="Trebuchet MS"/>
              </a:rPr>
              <a:t> </a:t>
            </a:r>
            <a:r>
              <a:rPr sz="1550" dirty="0">
                <a:solidFill>
                  <a:srgbClr val="5FCAEE"/>
                </a:solidFill>
                <a:latin typeface="Trebuchet MS"/>
                <a:cs typeface="Trebuchet MS"/>
              </a:rPr>
              <a:t>side-</a:t>
            </a:r>
            <a:r>
              <a:rPr sz="1550" spc="50" dirty="0">
                <a:solidFill>
                  <a:srgbClr val="5FCAEE"/>
                </a:solidFill>
                <a:latin typeface="Trebuchet MS"/>
                <a:cs typeface="Trebuchet MS"/>
              </a:rPr>
              <a:t> </a:t>
            </a:r>
            <a:r>
              <a:rPr sz="1550" dirty="0">
                <a:solidFill>
                  <a:srgbClr val="5FCAEE"/>
                </a:solidFill>
                <a:latin typeface="Trebuchet MS"/>
                <a:cs typeface="Trebuchet MS"/>
              </a:rPr>
              <a:t>Empty</a:t>
            </a:r>
            <a:r>
              <a:rPr sz="1550" spc="30" dirty="0">
                <a:solidFill>
                  <a:srgbClr val="5FCAEE"/>
                </a:solidFill>
                <a:latin typeface="Trebuchet MS"/>
                <a:cs typeface="Trebuchet MS"/>
              </a:rPr>
              <a:t> </a:t>
            </a:r>
            <a:r>
              <a:rPr sz="1550" spc="-20" dirty="0">
                <a:solidFill>
                  <a:srgbClr val="5FCAEE"/>
                </a:solidFill>
                <a:latin typeface="Trebuchet MS"/>
                <a:cs typeface="Trebuchet MS"/>
              </a:rPr>
              <a:t>cart</a:t>
            </a:r>
            <a:endParaRPr sz="1550">
              <a:latin typeface="Trebuchet MS"/>
              <a:cs typeface="Trebuchet MS"/>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95072" y="535979"/>
            <a:ext cx="11796437" cy="6190136"/>
          </a:xfrm>
          <a:prstGeom prst="rect">
            <a:avLst/>
          </a:prstGeom>
        </p:spPr>
      </p:pic>
      <p:sp>
        <p:nvSpPr>
          <p:cNvPr id="3" name="object 3"/>
          <p:cNvSpPr txBox="1"/>
          <p:nvPr/>
        </p:nvSpPr>
        <p:spPr>
          <a:xfrm>
            <a:off x="2807095" y="239590"/>
            <a:ext cx="486325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55" dirty="0">
                <a:solidFill>
                  <a:srgbClr val="5FCAEE"/>
                </a:solidFill>
                <a:latin typeface="Trebuchet MS"/>
                <a:cs typeface="Trebuchet MS"/>
              </a:rPr>
              <a:t> </a:t>
            </a:r>
            <a:r>
              <a:rPr sz="1550" dirty="0">
                <a:solidFill>
                  <a:srgbClr val="5FCAEE"/>
                </a:solidFill>
                <a:latin typeface="Trebuchet MS"/>
                <a:cs typeface="Trebuchet MS"/>
              </a:rPr>
              <a:t>side-Search</a:t>
            </a:r>
            <a:r>
              <a:rPr sz="1550" spc="45" dirty="0">
                <a:solidFill>
                  <a:srgbClr val="5FCAEE"/>
                </a:solidFill>
                <a:latin typeface="Trebuchet MS"/>
                <a:cs typeface="Trebuchet MS"/>
              </a:rPr>
              <a:t> </a:t>
            </a:r>
            <a:r>
              <a:rPr sz="1550" spc="-10" dirty="0">
                <a:solidFill>
                  <a:srgbClr val="5FCAEE"/>
                </a:solidFill>
                <a:latin typeface="Trebuchet MS"/>
                <a:cs typeface="Trebuchet MS"/>
              </a:rPr>
              <a:t>window</a:t>
            </a:r>
            <a:endParaRPr sz="1550">
              <a:latin typeface="Trebuchet MS"/>
              <a:cs typeface="Trebuchet MS"/>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64702" y="173736"/>
            <a:ext cx="9087556" cy="228268"/>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FCAEE"/>
                </a:solidFill>
                <a:latin typeface="Trebuchet MS"/>
                <a:cs typeface="Trebuchet MS"/>
              </a:rPr>
              <a:t>Consumer</a:t>
            </a:r>
            <a:r>
              <a:rPr sz="1400" spc="-40" dirty="0">
                <a:solidFill>
                  <a:srgbClr val="5FCAEE"/>
                </a:solidFill>
                <a:latin typeface="Trebuchet MS"/>
                <a:cs typeface="Trebuchet MS"/>
              </a:rPr>
              <a:t> </a:t>
            </a:r>
            <a:r>
              <a:rPr sz="1400" dirty="0">
                <a:solidFill>
                  <a:srgbClr val="5FCAEE"/>
                </a:solidFill>
                <a:latin typeface="Trebuchet MS"/>
                <a:cs typeface="Trebuchet MS"/>
              </a:rPr>
              <a:t>side-</a:t>
            </a:r>
            <a:r>
              <a:rPr sz="1400" spc="-30" dirty="0">
                <a:solidFill>
                  <a:srgbClr val="5FCAEE"/>
                </a:solidFill>
                <a:latin typeface="Trebuchet MS"/>
                <a:cs typeface="Trebuchet MS"/>
              </a:rPr>
              <a:t> </a:t>
            </a:r>
            <a:r>
              <a:rPr sz="1400" dirty="0">
                <a:solidFill>
                  <a:srgbClr val="5FCAEE"/>
                </a:solidFill>
                <a:latin typeface="Trebuchet MS"/>
                <a:cs typeface="Trebuchet MS"/>
              </a:rPr>
              <a:t>Search</a:t>
            </a:r>
            <a:r>
              <a:rPr sz="1400" spc="-5" dirty="0">
                <a:solidFill>
                  <a:srgbClr val="5FCAEE"/>
                </a:solidFill>
                <a:latin typeface="Trebuchet MS"/>
                <a:cs typeface="Trebuchet MS"/>
              </a:rPr>
              <a:t> </a:t>
            </a:r>
            <a:r>
              <a:rPr sz="1400" dirty="0">
                <a:solidFill>
                  <a:srgbClr val="5FCAEE"/>
                </a:solidFill>
                <a:latin typeface="Trebuchet MS"/>
                <a:cs typeface="Trebuchet MS"/>
              </a:rPr>
              <a:t>(When</a:t>
            </a:r>
            <a:r>
              <a:rPr sz="1400" spc="-60" dirty="0">
                <a:solidFill>
                  <a:srgbClr val="5FCAEE"/>
                </a:solidFill>
                <a:latin typeface="Trebuchet MS"/>
                <a:cs typeface="Trebuchet MS"/>
              </a:rPr>
              <a:t> </a:t>
            </a:r>
            <a:r>
              <a:rPr sz="1400" dirty="0">
                <a:solidFill>
                  <a:srgbClr val="5FCAEE"/>
                </a:solidFill>
                <a:latin typeface="Trebuchet MS"/>
                <a:cs typeface="Trebuchet MS"/>
              </a:rPr>
              <a:t>searched</a:t>
            </a:r>
            <a:r>
              <a:rPr sz="1400" spc="-20" dirty="0">
                <a:solidFill>
                  <a:srgbClr val="5FCAEE"/>
                </a:solidFill>
                <a:latin typeface="Trebuchet MS"/>
                <a:cs typeface="Trebuchet MS"/>
              </a:rPr>
              <a:t> </a:t>
            </a:r>
            <a:r>
              <a:rPr sz="1400" dirty="0">
                <a:solidFill>
                  <a:srgbClr val="5FCAEE"/>
                </a:solidFill>
                <a:latin typeface="Trebuchet MS"/>
                <a:cs typeface="Trebuchet MS"/>
              </a:rPr>
              <a:t>item</a:t>
            </a:r>
            <a:r>
              <a:rPr sz="1400" spc="-15" dirty="0">
                <a:solidFill>
                  <a:srgbClr val="5FCAEE"/>
                </a:solidFill>
                <a:latin typeface="Trebuchet MS"/>
                <a:cs typeface="Trebuchet MS"/>
              </a:rPr>
              <a:t> </a:t>
            </a:r>
            <a:r>
              <a:rPr sz="1400" dirty="0">
                <a:solidFill>
                  <a:srgbClr val="5FCAEE"/>
                </a:solidFill>
                <a:latin typeface="Trebuchet MS"/>
                <a:cs typeface="Trebuchet MS"/>
              </a:rPr>
              <a:t>is</a:t>
            </a:r>
            <a:r>
              <a:rPr sz="1400" spc="-25" dirty="0">
                <a:solidFill>
                  <a:srgbClr val="5FCAEE"/>
                </a:solidFill>
                <a:latin typeface="Trebuchet MS"/>
                <a:cs typeface="Trebuchet MS"/>
              </a:rPr>
              <a:t> </a:t>
            </a:r>
            <a:r>
              <a:rPr sz="1400" dirty="0">
                <a:solidFill>
                  <a:srgbClr val="5FCAEE"/>
                </a:solidFill>
                <a:latin typeface="Trebuchet MS"/>
                <a:cs typeface="Trebuchet MS"/>
              </a:rPr>
              <a:t>not</a:t>
            </a:r>
            <a:r>
              <a:rPr sz="1400" spc="-35" dirty="0">
                <a:solidFill>
                  <a:srgbClr val="5FCAEE"/>
                </a:solidFill>
                <a:latin typeface="Trebuchet MS"/>
                <a:cs typeface="Trebuchet MS"/>
              </a:rPr>
              <a:t> </a:t>
            </a:r>
            <a:r>
              <a:rPr sz="1400" dirty="0">
                <a:solidFill>
                  <a:srgbClr val="5FCAEE"/>
                </a:solidFill>
                <a:latin typeface="Trebuchet MS"/>
                <a:cs typeface="Trebuchet MS"/>
              </a:rPr>
              <a:t>in</a:t>
            </a:r>
            <a:r>
              <a:rPr sz="1400" spc="-10" dirty="0">
                <a:solidFill>
                  <a:srgbClr val="5FCAEE"/>
                </a:solidFill>
                <a:latin typeface="Trebuchet MS"/>
                <a:cs typeface="Trebuchet MS"/>
              </a:rPr>
              <a:t> Database)</a:t>
            </a:r>
            <a:endParaRPr sz="1400">
              <a:latin typeface="Trebuchet MS"/>
              <a:cs typeface="Trebuchet MS"/>
            </a:endParaRPr>
          </a:p>
        </p:txBody>
      </p:sp>
      <p:pic>
        <p:nvPicPr>
          <p:cNvPr id="3" name="object 3"/>
          <p:cNvPicPr/>
          <p:nvPr/>
        </p:nvPicPr>
        <p:blipFill>
          <a:blip r:embed="rId2" cstate="print"/>
          <a:stretch>
            <a:fillRect/>
          </a:stretch>
        </p:blipFill>
        <p:spPr>
          <a:xfrm>
            <a:off x="249257" y="470565"/>
            <a:ext cx="11769344" cy="6150043"/>
          </a:xfrm>
          <a:prstGeom prst="rect">
            <a:avLst/>
          </a:prstGeom>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89652" y="444187"/>
            <a:ext cx="11902101" cy="6242890"/>
          </a:xfrm>
          <a:prstGeom prst="rect">
            <a:avLst/>
          </a:prstGeom>
        </p:spPr>
      </p:pic>
      <p:sp>
        <p:nvSpPr>
          <p:cNvPr id="3" name="object 3"/>
          <p:cNvSpPr txBox="1"/>
          <p:nvPr/>
        </p:nvSpPr>
        <p:spPr>
          <a:xfrm>
            <a:off x="2362765" y="147359"/>
            <a:ext cx="602149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40" dirty="0">
                <a:solidFill>
                  <a:srgbClr val="5FCAEE"/>
                </a:solidFill>
                <a:latin typeface="Trebuchet MS"/>
                <a:cs typeface="Trebuchet MS"/>
              </a:rPr>
              <a:t> </a:t>
            </a:r>
            <a:r>
              <a:rPr sz="1550" dirty="0">
                <a:solidFill>
                  <a:srgbClr val="5FCAEE"/>
                </a:solidFill>
                <a:latin typeface="Trebuchet MS"/>
                <a:cs typeface="Trebuchet MS"/>
              </a:rPr>
              <a:t>side-</a:t>
            </a:r>
            <a:r>
              <a:rPr sz="1550" spc="30" dirty="0">
                <a:solidFill>
                  <a:srgbClr val="5FCAEE"/>
                </a:solidFill>
                <a:latin typeface="Trebuchet MS"/>
                <a:cs typeface="Trebuchet MS"/>
              </a:rPr>
              <a:t> </a:t>
            </a:r>
            <a:r>
              <a:rPr sz="1550" dirty="0">
                <a:solidFill>
                  <a:srgbClr val="5FCAEE"/>
                </a:solidFill>
                <a:latin typeface="Trebuchet MS"/>
                <a:cs typeface="Trebuchet MS"/>
              </a:rPr>
              <a:t>Previous</a:t>
            </a:r>
            <a:r>
              <a:rPr sz="1550" spc="40" dirty="0">
                <a:solidFill>
                  <a:srgbClr val="5FCAEE"/>
                </a:solidFill>
                <a:latin typeface="Trebuchet MS"/>
                <a:cs typeface="Trebuchet MS"/>
              </a:rPr>
              <a:t> </a:t>
            </a:r>
            <a:r>
              <a:rPr sz="1550" dirty="0">
                <a:solidFill>
                  <a:srgbClr val="5FCAEE"/>
                </a:solidFill>
                <a:latin typeface="Trebuchet MS"/>
                <a:cs typeface="Trebuchet MS"/>
              </a:rPr>
              <a:t>order</a:t>
            </a:r>
            <a:r>
              <a:rPr sz="1550" spc="30" dirty="0">
                <a:solidFill>
                  <a:srgbClr val="5FCAEE"/>
                </a:solidFill>
                <a:latin typeface="Trebuchet MS"/>
                <a:cs typeface="Trebuchet MS"/>
              </a:rPr>
              <a:t> </a:t>
            </a:r>
            <a:r>
              <a:rPr sz="1550" spc="-10" dirty="0">
                <a:solidFill>
                  <a:srgbClr val="5FCAEE"/>
                </a:solidFill>
                <a:latin typeface="Trebuchet MS"/>
                <a:cs typeface="Trebuchet MS"/>
              </a:rPr>
              <a:t>record</a:t>
            </a:r>
            <a:endParaRPr sz="1550">
              <a:latin typeface="Trebuchet MS"/>
              <a:cs typeface="Trebuchet MS"/>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84233" y="752269"/>
            <a:ext cx="11742251" cy="5934808"/>
          </a:xfrm>
          <a:prstGeom prst="rect">
            <a:avLst/>
          </a:prstGeom>
        </p:spPr>
      </p:pic>
      <p:sp>
        <p:nvSpPr>
          <p:cNvPr id="3" name="object 3"/>
          <p:cNvSpPr txBox="1"/>
          <p:nvPr/>
        </p:nvSpPr>
        <p:spPr>
          <a:xfrm>
            <a:off x="1846862" y="292344"/>
            <a:ext cx="6272107"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Consumer</a:t>
            </a:r>
            <a:r>
              <a:rPr sz="1550" spc="60" dirty="0">
                <a:solidFill>
                  <a:srgbClr val="5FCAEE"/>
                </a:solidFill>
                <a:latin typeface="Trebuchet MS"/>
                <a:cs typeface="Trebuchet MS"/>
              </a:rPr>
              <a:t> </a:t>
            </a:r>
            <a:r>
              <a:rPr sz="1550" dirty="0">
                <a:solidFill>
                  <a:srgbClr val="5FCAEE"/>
                </a:solidFill>
                <a:latin typeface="Trebuchet MS"/>
                <a:cs typeface="Trebuchet MS"/>
              </a:rPr>
              <a:t>side</a:t>
            </a:r>
            <a:r>
              <a:rPr sz="1550" spc="40" dirty="0">
                <a:solidFill>
                  <a:srgbClr val="5FCAEE"/>
                </a:solidFill>
                <a:latin typeface="Trebuchet MS"/>
                <a:cs typeface="Trebuchet MS"/>
              </a:rPr>
              <a:t> </a:t>
            </a:r>
            <a:r>
              <a:rPr sz="1550" dirty="0">
                <a:solidFill>
                  <a:srgbClr val="5FCAEE"/>
                </a:solidFill>
                <a:latin typeface="Trebuchet MS"/>
                <a:cs typeface="Trebuchet MS"/>
              </a:rPr>
              <a:t>Successful</a:t>
            </a:r>
            <a:r>
              <a:rPr sz="1550" spc="45" dirty="0">
                <a:solidFill>
                  <a:srgbClr val="5FCAEE"/>
                </a:solidFill>
                <a:latin typeface="Trebuchet MS"/>
                <a:cs typeface="Trebuchet MS"/>
              </a:rPr>
              <a:t> </a:t>
            </a:r>
            <a:r>
              <a:rPr sz="1550" dirty="0">
                <a:solidFill>
                  <a:srgbClr val="5FCAEE"/>
                </a:solidFill>
                <a:latin typeface="Trebuchet MS"/>
                <a:cs typeface="Trebuchet MS"/>
              </a:rPr>
              <a:t>Order</a:t>
            </a:r>
            <a:r>
              <a:rPr sz="1550" spc="50" dirty="0">
                <a:solidFill>
                  <a:srgbClr val="5FCAEE"/>
                </a:solidFill>
                <a:latin typeface="Trebuchet MS"/>
                <a:cs typeface="Trebuchet MS"/>
              </a:rPr>
              <a:t> </a:t>
            </a:r>
            <a:r>
              <a:rPr sz="1550" spc="-10" dirty="0">
                <a:solidFill>
                  <a:srgbClr val="5FCAEE"/>
                </a:solidFill>
                <a:latin typeface="Trebuchet MS"/>
                <a:cs typeface="Trebuchet MS"/>
              </a:rPr>
              <a:t>placed</a:t>
            </a:r>
            <a:endParaRPr sz="1550">
              <a:latin typeface="Trebuchet MS"/>
              <a:cs typeface="Trebuchet MS"/>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77334" y="609600"/>
            <a:ext cx="8596668" cy="1396023"/>
          </a:xfrm>
          <a:prstGeom prst="rect">
            <a:avLst/>
          </a:prstGeom>
        </p:spPr>
        <p:txBody>
          <a:bodyPr vert="horz" wrap="square" lIns="0" tIns="711962" rIns="0" bIns="0" rtlCol="0">
            <a:spAutoFit/>
          </a:bodyPr>
          <a:lstStyle/>
          <a:p>
            <a:pPr marL="620395">
              <a:lnSpc>
                <a:spcPct val="100000"/>
              </a:lnSpc>
              <a:spcBef>
                <a:spcPts val="105"/>
              </a:spcBef>
            </a:pPr>
            <a:r>
              <a:rPr sz="4400" dirty="0"/>
              <a:t>Hotel-</a:t>
            </a:r>
            <a:r>
              <a:rPr sz="4400" spc="-20" dirty="0"/>
              <a:t>side</a:t>
            </a:r>
            <a:endParaRPr sz="440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38421" y="594008"/>
            <a:ext cx="11728704" cy="6119446"/>
          </a:xfrm>
          <a:prstGeom prst="rect">
            <a:avLst/>
          </a:prstGeom>
        </p:spPr>
      </p:pic>
      <p:sp>
        <p:nvSpPr>
          <p:cNvPr id="3" name="object 3"/>
          <p:cNvSpPr txBox="1"/>
          <p:nvPr/>
        </p:nvSpPr>
        <p:spPr>
          <a:xfrm>
            <a:off x="2413565" y="171626"/>
            <a:ext cx="6523849" cy="382156"/>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5FCAEE"/>
                </a:solidFill>
                <a:latin typeface="Trebuchet MS"/>
                <a:cs typeface="Trebuchet MS"/>
              </a:rPr>
              <a:t>Hotel</a:t>
            </a:r>
            <a:r>
              <a:rPr sz="2400" spc="15" dirty="0">
                <a:solidFill>
                  <a:srgbClr val="5FCAEE"/>
                </a:solidFill>
                <a:latin typeface="Trebuchet MS"/>
                <a:cs typeface="Trebuchet MS"/>
              </a:rPr>
              <a:t> </a:t>
            </a:r>
            <a:r>
              <a:rPr sz="2400" spc="-20" dirty="0">
                <a:solidFill>
                  <a:srgbClr val="5FCAEE"/>
                </a:solidFill>
                <a:latin typeface="Trebuchet MS"/>
                <a:cs typeface="Trebuchet MS"/>
              </a:rPr>
              <a:t>side(Signup-</a:t>
            </a:r>
            <a:r>
              <a:rPr sz="2400" spc="-10" dirty="0">
                <a:solidFill>
                  <a:srgbClr val="5FCAEE"/>
                </a:solidFill>
                <a:latin typeface="Trebuchet MS"/>
                <a:cs typeface="Trebuchet MS"/>
              </a:rPr>
              <a:t>window)</a:t>
            </a:r>
            <a:endParaRPr sz="2400">
              <a:latin typeface="Trebuchet MS"/>
              <a:cs typeface="Trebuchet M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35A92DE4-53C5-47B9-95D6-5F48EB7FB046}"/>
              </a:ext>
            </a:extLst>
          </p:cNvPr>
          <p:cNvSpPr/>
          <p:nvPr/>
        </p:nvSpPr>
        <p:spPr>
          <a:xfrm>
            <a:off x="1539890" y="165464"/>
            <a:ext cx="7198510" cy="1015663"/>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wrap="none" lIns="91440" tIns="45720" rIns="91440" bIns="45720">
            <a:spAutoFit/>
          </a:bodyPr>
          <a:lstStyle/>
          <a:p>
            <a:pPr algn="ctr"/>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Development Tools </a:t>
            </a:r>
          </a:p>
        </p:txBody>
      </p:sp>
      <p:sp>
        <p:nvSpPr>
          <p:cNvPr id="17" name="Rectangle 16">
            <a:extLst>
              <a:ext uri="{FF2B5EF4-FFF2-40B4-BE49-F238E27FC236}">
                <a16:creationId xmlns:a16="http://schemas.microsoft.com/office/drawing/2014/main" xmlns="" id="{35A92DE4-53C5-47B9-95D6-5F48EB7FB046}"/>
              </a:ext>
            </a:extLst>
          </p:cNvPr>
          <p:cNvSpPr/>
          <p:nvPr/>
        </p:nvSpPr>
        <p:spPr>
          <a:xfrm>
            <a:off x="313509" y="1601512"/>
            <a:ext cx="9993085" cy="1015663"/>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txBody>
          <a:bodyPr wrap="square" lIns="91440" tIns="45720" rIns="91440" bIns="45720">
            <a:spAutoFit/>
          </a:bodyPr>
          <a:lstStyle/>
          <a:p>
            <a:r>
              <a:rPr lang="en-US" sz="4000" b="1" dirty="0" err="1"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Php</a:t>
            </a:r>
            <a:r>
              <a:rPr lang="en-US" sz="4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sz="6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        </a:t>
            </a:r>
            <a:r>
              <a:rPr lang="en-US" sz="4000" b="1" dirty="0" smtClean="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MySQL</a:t>
            </a:r>
            <a:endPar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Tree>
    <p:extLst>
      <p:ext uri="{BB962C8B-B14F-4D97-AF65-F5344CB8AC3E}">
        <p14:creationId xmlns:p14="http://schemas.microsoft.com/office/powerpoint/2010/main" xmlns="" val="66670521"/>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73641" y="470564"/>
            <a:ext cx="11666389" cy="6176420"/>
          </a:xfrm>
          <a:prstGeom prst="rect">
            <a:avLst/>
          </a:prstGeom>
        </p:spPr>
      </p:pic>
      <p:sp>
        <p:nvSpPr>
          <p:cNvPr id="3" name="object 3"/>
          <p:cNvSpPr txBox="1"/>
          <p:nvPr/>
        </p:nvSpPr>
        <p:spPr>
          <a:xfrm>
            <a:off x="1485437" y="173735"/>
            <a:ext cx="7177474"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65" dirty="0">
                <a:solidFill>
                  <a:srgbClr val="5FCAEE"/>
                </a:solidFill>
                <a:latin typeface="Trebuchet MS"/>
                <a:cs typeface="Trebuchet MS"/>
              </a:rPr>
              <a:t> </a:t>
            </a:r>
            <a:r>
              <a:rPr sz="1550" dirty="0">
                <a:solidFill>
                  <a:srgbClr val="5FCAEE"/>
                </a:solidFill>
                <a:latin typeface="Trebuchet MS"/>
                <a:cs typeface="Trebuchet MS"/>
              </a:rPr>
              <a:t>side(Signup-window)-registered</a:t>
            </a:r>
            <a:r>
              <a:rPr sz="1550" spc="120" dirty="0">
                <a:solidFill>
                  <a:srgbClr val="5FCAEE"/>
                </a:solidFill>
                <a:latin typeface="Trebuchet MS"/>
                <a:cs typeface="Trebuchet MS"/>
              </a:rPr>
              <a:t> </a:t>
            </a:r>
            <a:r>
              <a:rPr sz="1550" spc="-10" dirty="0">
                <a:solidFill>
                  <a:srgbClr val="5FCAEE"/>
                </a:solidFill>
                <a:latin typeface="Trebuchet MS"/>
                <a:cs typeface="Trebuchet MS"/>
              </a:rPr>
              <a:t>Email</a:t>
            </a:r>
            <a:endParaRPr sz="1550">
              <a:latin typeface="Trebuchet MS"/>
              <a:cs typeface="Trebuchet MS"/>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924062" y="239590"/>
            <a:ext cx="8207022"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35" dirty="0">
                <a:solidFill>
                  <a:srgbClr val="5FCAEE"/>
                </a:solidFill>
                <a:latin typeface="Trebuchet MS"/>
                <a:cs typeface="Trebuchet MS"/>
              </a:rPr>
              <a:t> </a:t>
            </a:r>
            <a:r>
              <a:rPr sz="1550" dirty="0">
                <a:solidFill>
                  <a:srgbClr val="5FCAEE"/>
                </a:solidFill>
                <a:latin typeface="Trebuchet MS"/>
                <a:cs typeface="Trebuchet MS"/>
              </a:rPr>
              <a:t>side(Signup-window)-Diff.</a:t>
            </a:r>
            <a:r>
              <a:rPr sz="1550" spc="100" dirty="0">
                <a:solidFill>
                  <a:srgbClr val="5FCAEE"/>
                </a:solidFill>
                <a:latin typeface="Trebuchet MS"/>
                <a:cs typeface="Trebuchet MS"/>
              </a:rPr>
              <a:t> </a:t>
            </a:r>
            <a:r>
              <a:rPr sz="1550" dirty="0">
                <a:solidFill>
                  <a:srgbClr val="5FCAEE"/>
                </a:solidFill>
                <a:latin typeface="Trebuchet MS"/>
                <a:cs typeface="Trebuchet MS"/>
              </a:rPr>
              <a:t>Password</a:t>
            </a:r>
            <a:r>
              <a:rPr sz="1550" spc="50" dirty="0">
                <a:solidFill>
                  <a:srgbClr val="5FCAEE"/>
                </a:solidFill>
                <a:latin typeface="Trebuchet MS"/>
                <a:cs typeface="Trebuchet MS"/>
              </a:rPr>
              <a:t> </a:t>
            </a:r>
            <a:r>
              <a:rPr sz="1550" spc="-10" dirty="0">
                <a:solidFill>
                  <a:srgbClr val="5FCAEE"/>
                </a:solidFill>
                <a:latin typeface="Trebuchet MS"/>
                <a:cs typeface="Trebuchet MS"/>
              </a:rPr>
              <a:t>entered</a:t>
            </a:r>
            <a:endParaRPr sz="1550">
              <a:latin typeface="Trebuchet MS"/>
              <a:cs typeface="Trebuchet MS"/>
            </a:endParaRPr>
          </a:p>
        </p:txBody>
      </p:sp>
      <p:pic>
        <p:nvPicPr>
          <p:cNvPr id="3" name="object 3"/>
          <p:cNvPicPr/>
          <p:nvPr/>
        </p:nvPicPr>
        <p:blipFill>
          <a:blip r:embed="rId2" cstate="print"/>
          <a:stretch>
            <a:fillRect/>
          </a:stretch>
        </p:blipFill>
        <p:spPr>
          <a:xfrm>
            <a:off x="222165" y="535979"/>
            <a:ext cx="11782891" cy="6151098"/>
          </a:xfrm>
          <a:prstGeom prst="rect">
            <a:avLst/>
          </a:prstGeom>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30049" y="523318"/>
            <a:ext cx="11823529" cy="6150043"/>
          </a:xfrm>
          <a:prstGeom prst="rect">
            <a:avLst/>
          </a:prstGeom>
        </p:spPr>
      </p:pic>
      <p:sp>
        <p:nvSpPr>
          <p:cNvPr id="3" name="object 3"/>
          <p:cNvSpPr txBox="1"/>
          <p:nvPr/>
        </p:nvSpPr>
        <p:spPr>
          <a:xfrm>
            <a:off x="1517949" y="226489"/>
            <a:ext cx="6825262"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65" dirty="0">
                <a:solidFill>
                  <a:srgbClr val="5FCAEE"/>
                </a:solidFill>
                <a:latin typeface="Trebuchet MS"/>
                <a:cs typeface="Trebuchet MS"/>
              </a:rPr>
              <a:t> </a:t>
            </a:r>
            <a:r>
              <a:rPr sz="1550" dirty="0">
                <a:solidFill>
                  <a:srgbClr val="5FCAEE"/>
                </a:solidFill>
                <a:latin typeface="Trebuchet MS"/>
                <a:cs typeface="Trebuchet MS"/>
              </a:rPr>
              <a:t>side(login-window)-wrong</a:t>
            </a:r>
            <a:r>
              <a:rPr sz="1550" spc="130" dirty="0">
                <a:solidFill>
                  <a:srgbClr val="5FCAEE"/>
                </a:solidFill>
                <a:latin typeface="Trebuchet MS"/>
                <a:cs typeface="Trebuchet MS"/>
              </a:rPr>
              <a:t> </a:t>
            </a:r>
            <a:r>
              <a:rPr sz="1550" spc="-10" dirty="0">
                <a:solidFill>
                  <a:srgbClr val="5FCAEE"/>
                </a:solidFill>
                <a:latin typeface="Trebuchet MS"/>
                <a:cs typeface="Trebuchet MS"/>
              </a:rPr>
              <a:t>Password</a:t>
            </a:r>
            <a:endParaRPr sz="1550">
              <a:latin typeface="Trebuchet MS"/>
              <a:cs typeface="Trebuchet MS"/>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70686" y="470564"/>
            <a:ext cx="11793728" cy="6176420"/>
          </a:xfrm>
          <a:prstGeom prst="rect">
            <a:avLst/>
          </a:prstGeom>
        </p:spPr>
      </p:pic>
      <p:sp>
        <p:nvSpPr>
          <p:cNvPr id="3" name="object 3"/>
          <p:cNvSpPr txBox="1"/>
          <p:nvPr/>
        </p:nvSpPr>
        <p:spPr>
          <a:xfrm>
            <a:off x="1700558" y="173735"/>
            <a:ext cx="7413413"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125" dirty="0">
                <a:solidFill>
                  <a:srgbClr val="5FCAEE"/>
                </a:solidFill>
                <a:latin typeface="Trebuchet MS"/>
                <a:cs typeface="Trebuchet MS"/>
              </a:rPr>
              <a:t> </a:t>
            </a:r>
            <a:r>
              <a:rPr sz="1550" spc="-10" dirty="0">
                <a:solidFill>
                  <a:srgbClr val="5FCAEE"/>
                </a:solidFill>
                <a:latin typeface="Trebuchet MS"/>
                <a:cs typeface="Trebuchet MS"/>
              </a:rPr>
              <a:t>side(Login-</a:t>
            </a:r>
            <a:r>
              <a:rPr sz="1550" dirty="0">
                <a:solidFill>
                  <a:srgbClr val="5FCAEE"/>
                </a:solidFill>
                <a:latin typeface="Trebuchet MS"/>
                <a:cs typeface="Trebuchet MS"/>
              </a:rPr>
              <a:t>window)-Unregistered</a:t>
            </a:r>
            <a:r>
              <a:rPr sz="1550" spc="200" dirty="0">
                <a:solidFill>
                  <a:srgbClr val="5FCAEE"/>
                </a:solidFill>
                <a:latin typeface="Trebuchet MS"/>
                <a:cs typeface="Trebuchet MS"/>
              </a:rPr>
              <a:t> </a:t>
            </a:r>
            <a:r>
              <a:rPr sz="1550" spc="-10" dirty="0">
                <a:solidFill>
                  <a:srgbClr val="5FCAEE"/>
                </a:solidFill>
                <a:latin typeface="Trebuchet MS"/>
                <a:cs typeface="Trebuchet MS"/>
              </a:rPr>
              <a:t>Email</a:t>
            </a:r>
            <a:endParaRPr sz="1550">
              <a:latin typeface="Trebuchet MS"/>
              <a:cs typeface="Trebuchet MS"/>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57142" y="470564"/>
            <a:ext cx="11755796" cy="6044536"/>
          </a:xfrm>
          <a:prstGeom prst="rect">
            <a:avLst/>
          </a:prstGeom>
        </p:spPr>
      </p:pic>
      <p:sp>
        <p:nvSpPr>
          <p:cNvPr id="3" name="object 3"/>
          <p:cNvSpPr txBox="1"/>
          <p:nvPr/>
        </p:nvSpPr>
        <p:spPr>
          <a:xfrm>
            <a:off x="1826271" y="173735"/>
            <a:ext cx="6259689"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25" dirty="0">
                <a:solidFill>
                  <a:srgbClr val="5FCAEE"/>
                </a:solidFill>
                <a:latin typeface="Trebuchet MS"/>
                <a:cs typeface="Trebuchet MS"/>
              </a:rPr>
              <a:t> </a:t>
            </a:r>
            <a:r>
              <a:rPr sz="1550" dirty="0">
                <a:solidFill>
                  <a:srgbClr val="5FCAEE"/>
                </a:solidFill>
                <a:latin typeface="Trebuchet MS"/>
                <a:cs typeface="Trebuchet MS"/>
              </a:rPr>
              <a:t>side</a:t>
            </a:r>
            <a:r>
              <a:rPr sz="1550" spc="25" dirty="0">
                <a:solidFill>
                  <a:srgbClr val="5FCAEE"/>
                </a:solidFill>
                <a:latin typeface="Trebuchet MS"/>
                <a:cs typeface="Trebuchet MS"/>
              </a:rPr>
              <a:t> </a:t>
            </a:r>
            <a:r>
              <a:rPr sz="1550" dirty="0">
                <a:solidFill>
                  <a:srgbClr val="5FCAEE"/>
                </a:solidFill>
                <a:latin typeface="Trebuchet MS"/>
                <a:cs typeface="Trebuchet MS"/>
              </a:rPr>
              <a:t>(Inserting</a:t>
            </a:r>
            <a:r>
              <a:rPr sz="1550" spc="40" dirty="0">
                <a:solidFill>
                  <a:srgbClr val="5FCAEE"/>
                </a:solidFill>
                <a:latin typeface="Trebuchet MS"/>
                <a:cs typeface="Trebuchet MS"/>
              </a:rPr>
              <a:t> </a:t>
            </a:r>
            <a:r>
              <a:rPr sz="1550" dirty="0">
                <a:solidFill>
                  <a:srgbClr val="5FCAEE"/>
                </a:solidFill>
                <a:latin typeface="Trebuchet MS"/>
                <a:cs typeface="Trebuchet MS"/>
              </a:rPr>
              <a:t>a</a:t>
            </a:r>
            <a:r>
              <a:rPr sz="1550" spc="25" dirty="0">
                <a:solidFill>
                  <a:srgbClr val="5FCAEE"/>
                </a:solidFill>
                <a:latin typeface="Trebuchet MS"/>
                <a:cs typeface="Trebuchet MS"/>
              </a:rPr>
              <a:t> </a:t>
            </a:r>
            <a:r>
              <a:rPr sz="1550" dirty="0">
                <a:solidFill>
                  <a:srgbClr val="5FCAEE"/>
                </a:solidFill>
                <a:latin typeface="Trebuchet MS"/>
                <a:cs typeface="Trebuchet MS"/>
              </a:rPr>
              <a:t>new</a:t>
            </a:r>
            <a:r>
              <a:rPr sz="1550" spc="30" dirty="0">
                <a:solidFill>
                  <a:srgbClr val="5FCAEE"/>
                </a:solidFill>
                <a:latin typeface="Trebuchet MS"/>
                <a:cs typeface="Trebuchet MS"/>
              </a:rPr>
              <a:t> </a:t>
            </a:r>
            <a:r>
              <a:rPr sz="1550" dirty="0">
                <a:solidFill>
                  <a:srgbClr val="5FCAEE"/>
                </a:solidFill>
                <a:latin typeface="Trebuchet MS"/>
                <a:cs typeface="Trebuchet MS"/>
              </a:rPr>
              <a:t>food</a:t>
            </a:r>
            <a:r>
              <a:rPr sz="1550" spc="55" dirty="0">
                <a:solidFill>
                  <a:srgbClr val="5FCAEE"/>
                </a:solidFill>
                <a:latin typeface="Trebuchet MS"/>
                <a:cs typeface="Trebuchet MS"/>
              </a:rPr>
              <a:t> </a:t>
            </a:r>
            <a:r>
              <a:rPr sz="1550" spc="-10" dirty="0">
                <a:solidFill>
                  <a:srgbClr val="5FCAEE"/>
                </a:solidFill>
                <a:latin typeface="Trebuchet MS"/>
                <a:cs typeface="Trebuchet MS"/>
              </a:rPr>
              <a:t>item)</a:t>
            </a:r>
            <a:endParaRPr sz="1550">
              <a:latin typeface="Trebuchet MS"/>
              <a:cs typeface="Trebuchet MS"/>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184234" y="615109"/>
            <a:ext cx="11834366" cy="5992837"/>
          </a:xfrm>
          <a:prstGeom prst="rect">
            <a:avLst/>
          </a:prstGeom>
        </p:spPr>
      </p:pic>
      <p:sp>
        <p:nvSpPr>
          <p:cNvPr id="3" name="object 3"/>
          <p:cNvSpPr txBox="1"/>
          <p:nvPr/>
        </p:nvSpPr>
        <p:spPr>
          <a:xfrm>
            <a:off x="3116409" y="318721"/>
            <a:ext cx="4244622"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30" dirty="0">
                <a:solidFill>
                  <a:srgbClr val="5FCAEE"/>
                </a:solidFill>
                <a:latin typeface="Trebuchet MS"/>
                <a:cs typeface="Trebuchet MS"/>
              </a:rPr>
              <a:t> </a:t>
            </a:r>
            <a:r>
              <a:rPr sz="1550" dirty="0">
                <a:solidFill>
                  <a:srgbClr val="5FCAEE"/>
                </a:solidFill>
                <a:latin typeface="Trebuchet MS"/>
                <a:cs typeface="Trebuchet MS"/>
              </a:rPr>
              <a:t>side-</a:t>
            </a:r>
            <a:r>
              <a:rPr sz="1550" spc="45" dirty="0">
                <a:solidFill>
                  <a:srgbClr val="5FCAEE"/>
                </a:solidFill>
                <a:latin typeface="Trebuchet MS"/>
                <a:cs typeface="Trebuchet MS"/>
              </a:rPr>
              <a:t> </a:t>
            </a:r>
            <a:r>
              <a:rPr sz="1550" dirty="0">
                <a:solidFill>
                  <a:srgbClr val="5FCAEE"/>
                </a:solidFill>
                <a:latin typeface="Trebuchet MS"/>
                <a:cs typeface="Trebuchet MS"/>
              </a:rPr>
              <a:t>Existing</a:t>
            </a:r>
            <a:r>
              <a:rPr sz="1550" spc="35" dirty="0">
                <a:solidFill>
                  <a:srgbClr val="5FCAEE"/>
                </a:solidFill>
                <a:latin typeface="Trebuchet MS"/>
                <a:cs typeface="Trebuchet MS"/>
              </a:rPr>
              <a:t> </a:t>
            </a:r>
            <a:r>
              <a:rPr sz="1550" spc="-20" dirty="0">
                <a:solidFill>
                  <a:srgbClr val="5FCAEE"/>
                </a:solidFill>
                <a:latin typeface="Trebuchet MS"/>
                <a:cs typeface="Trebuchet MS"/>
              </a:rPr>
              <a:t>menu</a:t>
            </a:r>
            <a:endParaRPr sz="1550">
              <a:latin typeface="Trebuchet MS"/>
              <a:cs typeface="Trebuchet MS"/>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249257" y="456848"/>
            <a:ext cx="11704320" cy="6309360"/>
          </a:xfrm>
          <a:prstGeom prst="rect">
            <a:avLst/>
          </a:prstGeom>
        </p:spPr>
      </p:pic>
      <p:sp>
        <p:nvSpPr>
          <p:cNvPr id="3" name="object 3"/>
          <p:cNvSpPr txBox="1"/>
          <p:nvPr/>
        </p:nvSpPr>
        <p:spPr>
          <a:xfrm>
            <a:off x="3502714" y="160459"/>
            <a:ext cx="3093156" cy="253916"/>
          </a:xfrm>
          <a:prstGeom prst="rect">
            <a:avLst/>
          </a:prstGeom>
        </p:spPr>
        <p:txBody>
          <a:bodyPr vert="horz" wrap="square" lIns="0" tIns="15240" rIns="0" bIns="0" rtlCol="0">
            <a:spAutoFit/>
          </a:bodyPr>
          <a:lstStyle/>
          <a:p>
            <a:pPr marL="12700">
              <a:lnSpc>
                <a:spcPct val="100000"/>
              </a:lnSpc>
              <a:spcBef>
                <a:spcPts val="120"/>
              </a:spcBef>
            </a:pPr>
            <a:r>
              <a:rPr sz="1550" dirty="0">
                <a:solidFill>
                  <a:srgbClr val="5FCAEE"/>
                </a:solidFill>
                <a:latin typeface="Trebuchet MS"/>
                <a:cs typeface="Trebuchet MS"/>
              </a:rPr>
              <a:t>Hotels</a:t>
            </a:r>
            <a:r>
              <a:rPr sz="1550" spc="30" dirty="0">
                <a:solidFill>
                  <a:srgbClr val="5FCAEE"/>
                </a:solidFill>
                <a:latin typeface="Trebuchet MS"/>
                <a:cs typeface="Trebuchet MS"/>
              </a:rPr>
              <a:t> </a:t>
            </a:r>
            <a:r>
              <a:rPr sz="1550" dirty="0">
                <a:solidFill>
                  <a:srgbClr val="5FCAEE"/>
                </a:solidFill>
                <a:latin typeface="Trebuchet MS"/>
                <a:cs typeface="Trebuchet MS"/>
              </a:rPr>
              <a:t>side-</a:t>
            </a:r>
            <a:r>
              <a:rPr sz="1550" spc="45" dirty="0">
                <a:solidFill>
                  <a:srgbClr val="5FCAEE"/>
                </a:solidFill>
                <a:latin typeface="Trebuchet MS"/>
                <a:cs typeface="Trebuchet MS"/>
              </a:rPr>
              <a:t> </a:t>
            </a:r>
            <a:r>
              <a:rPr sz="1550" spc="-10" dirty="0">
                <a:solidFill>
                  <a:srgbClr val="5FCAEE"/>
                </a:solidFill>
                <a:latin typeface="Trebuchet MS"/>
                <a:cs typeface="Trebuchet MS"/>
              </a:rPr>
              <a:t>Search</a:t>
            </a:r>
            <a:endParaRPr sz="1550">
              <a:latin typeface="Trebuchet MS"/>
              <a:cs typeface="Trebuchet MS"/>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290" y="239590"/>
            <a:ext cx="8588587" cy="228268"/>
          </a:xfrm>
          <a:prstGeom prst="rect">
            <a:avLst/>
          </a:prstGeom>
        </p:spPr>
        <p:txBody>
          <a:bodyPr vert="horz" wrap="square" lIns="0" tIns="12700" rIns="0" bIns="0" rtlCol="0">
            <a:spAutoFit/>
          </a:bodyPr>
          <a:lstStyle/>
          <a:p>
            <a:pPr marL="12700">
              <a:lnSpc>
                <a:spcPct val="100000"/>
              </a:lnSpc>
              <a:spcBef>
                <a:spcPts val="100"/>
              </a:spcBef>
            </a:pPr>
            <a:r>
              <a:rPr sz="1400" dirty="0">
                <a:solidFill>
                  <a:srgbClr val="5FCAEE"/>
                </a:solidFill>
                <a:latin typeface="Trebuchet MS"/>
                <a:cs typeface="Trebuchet MS"/>
              </a:rPr>
              <a:t>Hotels</a:t>
            </a:r>
            <a:r>
              <a:rPr sz="1400" spc="-45" dirty="0">
                <a:solidFill>
                  <a:srgbClr val="5FCAEE"/>
                </a:solidFill>
                <a:latin typeface="Trebuchet MS"/>
                <a:cs typeface="Trebuchet MS"/>
              </a:rPr>
              <a:t> </a:t>
            </a:r>
            <a:r>
              <a:rPr sz="1400" dirty="0">
                <a:solidFill>
                  <a:srgbClr val="5FCAEE"/>
                </a:solidFill>
                <a:latin typeface="Trebuchet MS"/>
                <a:cs typeface="Trebuchet MS"/>
              </a:rPr>
              <a:t>side-</a:t>
            </a:r>
            <a:r>
              <a:rPr sz="1400" spc="-30" dirty="0">
                <a:solidFill>
                  <a:srgbClr val="5FCAEE"/>
                </a:solidFill>
                <a:latin typeface="Trebuchet MS"/>
                <a:cs typeface="Trebuchet MS"/>
              </a:rPr>
              <a:t> </a:t>
            </a:r>
            <a:r>
              <a:rPr sz="1400" dirty="0">
                <a:solidFill>
                  <a:srgbClr val="5FCAEE"/>
                </a:solidFill>
                <a:latin typeface="Trebuchet MS"/>
                <a:cs typeface="Trebuchet MS"/>
              </a:rPr>
              <a:t>Search</a:t>
            </a:r>
            <a:r>
              <a:rPr sz="1400" spc="-15" dirty="0">
                <a:solidFill>
                  <a:srgbClr val="5FCAEE"/>
                </a:solidFill>
                <a:latin typeface="Trebuchet MS"/>
                <a:cs typeface="Trebuchet MS"/>
              </a:rPr>
              <a:t> </a:t>
            </a:r>
            <a:r>
              <a:rPr sz="1400" dirty="0">
                <a:solidFill>
                  <a:srgbClr val="5FCAEE"/>
                </a:solidFill>
                <a:latin typeface="Trebuchet MS"/>
                <a:cs typeface="Trebuchet MS"/>
              </a:rPr>
              <a:t>(When</a:t>
            </a:r>
            <a:r>
              <a:rPr sz="1400" spc="-40" dirty="0">
                <a:solidFill>
                  <a:srgbClr val="5FCAEE"/>
                </a:solidFill>
                <a:latin typeface="Trebuchet MS"/>
                <a:cs typeface="Trebuchet MS"/>
              </a:rPr>
              <a:t> </a:t>
            </a:r>
            <a:r>
              <a:rPr sz="1400" dirty="0">
                <a:solidFill>
                  <a:srgbClr val="5FCAEE"/>
                </a:solidFill>
                <a:latin typeface="Trebuchet MS"/>
                <a:cs typeface="Trebuchet MS"/>
              </a:rPr>
              <a:t>searched</a:t>
            </a:r>
            <a:r>
              <a:rPr sz="1400" spc="-35" dirty="0">
                <a:solidFill>
                  <a:srgbClr val="5FCAEE"/>
                </a:solidFill>
                <a:latin typeface="Trebuchet MS"/>
                <a:cs typeface="Trebuchet MS"/>
              </a:rPr>
              <a:t> </a:t>
            </a:r>
            <a:r>
              <a:rPr sz="1400" dirty="0">
                <a:solidFill>
                  <a:srgbClr val="5FCAEE"/>
                </a:solidFill>
                <a:latin typeface="Trebuchet MS"/>
                <a:cs typeface="Trebuchet MS"/>
              </a:rPr>
              <a:t>item</a:t>
            </a:r>
            <a:r>
              <a:rPr sz="1400" spc="-15" dirty="0">
                <a:solidFill>
                  <a:srgbClr val="5FCAEE"/>
                </a:solidFill>
                <a:latin typeface="Trebuchet MS"/>
                <a:cs typeface="Trebuchet MS"/>
              </a:rPr>
              <a:t> </a:t>
            </a:r>
            <a:r>
              <a:rPr sz="1400" dirty="0">
                <a:solidFill>
                  <a:srgbClr val="5FCAEE"/>
                </a:solidFill>
                <a:latin typeface="Trebuchet MS"/>
                <a:cs typeface="Trebuchet MS"/>
              </a:rPr>
              <a:t>is</a:t>
            </a:r>
            <a:r>
              <a:rPr sz="1400" spc="-10" dirty="0">
                <a:solidFill>
                  <a:srgbClr val="5FCAEE"/>
                </a:solidFill>
                <a:latin typeface="Trebuchet MS"/>
                <a:cs typeface="Trebuchet MS"/>
              </a:rPr>
              <a:t> </a:t>
            </a:r>
            <a:r>
              <a:rPr sz="1400" dirty="0">
                <a:solidFill>
                  <a:srgbClr val="5FCAEE"/>
                </a:solidFill>
                <a:latin typeface="Trebuchet MS"/>
                <a:cs typeface="Trebuchet MS"/>
              </a:rPr>
              <a:t>not</a:t>
            </a:r>
            <a:r>
              <a:rPr sz="1400" spc="-35" dirty="0">
                <a:solidFill>
                  <a:srgbClr val="5FCAEE"/>
                </a:solidFill>
                <a:latin typeface="Trebuchet MS"/>
                <a:cs typeface="Trebuchet MS"/>
              </a:rPr>
              <a:t> </a:t>
            </a:r>
            <a:r>
              <a:rPr sz="1400" dirty="0">
                <a:solidFill>
                  <a:srgbClr val="5FCAEE"/>
                </a:solidFill>
                <a:latin typeface="Trebuchet MS"/>
                <a:cs typeface="Trebuchet MS"/>
              </a:rPr>
              <a:t>in</a:t>
            </a:r>
            <a:r>
              <a:rPr sz="1400" spc="-25" dirty="0">
                <a:solidFill>
                  <a:srgbClr val="5FCAEE"/>
                </a:solidFill>
                <a:latin typeface="Trebuchet MS"/>
                <a:cs typeface="Trebuchet MS"/>
              </a:rPr>
              <a:t> </a:t>
            </a:r>
            <a:r>
              <a:rPr sz="1400" spc="-10" dirty="0">
                <a:solidFill>
                  <a:srgbClr val="5FCAEE"/>
                </a:solidFill>
                <a:latin typeface="Trebuchet MS"/>
                <a:cs typeface="Trebuchet MS"/>
              </a:rPr>
              <a:t>Database)</a:t>
            </a:r>
            <a:endParaRPr sz="1400">
              <a:latin typeface="Trebuchet MS"/>
              <a:cs typeface="Trebuchet MS"/>
            </a:endParaRPr>
          </a:p>
        </p:txBody>
      </p:sp>
      <p:pic>
        <p:nvPicPr>
          <p:cNvPr id="3" name="object 3"/>
          <p:cNvPicPr/>
          <p:nvPr/>
        </p:nvPicPr>
        <p:blipFill>
          <a:blip r:embed="rId2" cstate="print"/>
          <a:stretch>
            <a:fillRect/>
          </a:stretch>
        </p:blipFill>
        <p:spPr>
          <a:xfrm>
            <a:off x="249257" y="646762"/>
            <a:ext cx="11769344" cy="6105730"/>
          </a:xfrm>
          <a:prstGeom prst="rect">
            <a:avLst/>
          </a:prstGeom>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07067" y="183849"/>
            <a:ext cx="7766936" cy="900368"/>
          </a:xfrm>
          <a:solidFill>
            <a:schemeClr val="accent1">
              <a:lumMod val="40000"/>
              <a:lumOff val="60000"/>
            </a:schemeClr>
          </a:solidFill>
        </p:spPr>
        <p:txBody>
          <a:bodyPr/>
          <a:lstStyle/>
          <a:p>
            <a:pPr algn="ctr"/>
            <a:r>
              <a:rPr lang="en-IN" i="1" u="sng" dirty="0" smtClean="0">
                <a:solidFill>
                  <a:schemeClr val="tx1"/>
                </a:solidFill>
              </a:rPr>
              <a:t>Conclusion</a:t>
            </a:r>
            <a:endParaRPr lang="en-IN" i="1" u="sng" dirty="0">
              <a:solidFill>
                <a:schemeClr val="tx1"/>
              </a:solidFill>
            </a:endParaRPr>
          </a:p>
        </p:txBody>
      </p:sp>
      <p:sp>
        <p:nvSpPr>
          <p:cNvPr id="3" name="Subtitle 2"/>
          <p:cNvSpPr>
            <a:spLocks noGrp="1"/>
          </p:cNvSpPr>
          <p:nvPr>
            <p:ph type="subTitle" idx="1"/>
          </p:nvPr>
        </p:nvSpPr>
        <p:spPr>
          <a:xfrm>
            <a:off x="796834" y="1332411"/>
            <a:ext cx="8752115" cy="4963886"/>
          </a:xfrm>
        </p:spPr>
        <p:txBody>
          <a:bodyPr>
            <a:normAutofit lnSpcReduction="10000"/>
          </a:bodyPr>
          <a:lstStyle/>
          <a:p>
            <a:pPr marL="457200" indent="-457200" algn="l">
              <a:buFont typeface="Wingdings" panose="05000000000000000000" pitchFamily="2" charset="2"/>
              <a:buChar char="à"/>
            </a:pPr>
            <a:endParaRPr lang="en-IN" sz="2800" dirty="0" smtClean="0">
              <a:solidFill>
                <a:schemeClr val="tx1"/>
              </a:solidFill>
              <a:sym typeface="Wingdings" panose="05000000000000000000" pitchFamily="2" charset="2"/>
            </a:endParaRPr>
          </a:p>
          <a:p>
            <a:pPr marL="457200" indent="-457200" algn="l">
              <a:buFont typeface="Wingdings" panose="05000000000000000000" pitchFamily="2" charset="2"/>
              <a:buChar char="à"/>
            </a:pPr>
            <a:r>
              <a:rPr lang="en-IN" sz="2800" dirty="0" smtClean="0">
                <a:solidFill>
                  <a:schemeClr val="tx1"/>
                </a:solidFill>
                <a:sym typeface="Wingdings" panose="05000000000000000000" pitchFamily="2" charset="2"/>
              </a:rPr>
              <a:t>Online Food ordering System is very useful and convenient to both Consumers and Hotels it provides a common place for both parties to conceive their Businesses.</a:t>
            </a:r>
          </a:p>
          <a:p>
            <a:pPr algn="l"/>
            <a:endParaRPr lang="en-IN" sz="2800" dirty="0" smtClean="0">
              <a:solidFill>
                <a:schemeClr val="tx1"/>
              </a:solidFill>
              <a:sym typeface="Wingdings" panose="05000000000000000000" pitchFamily="2" charset="2"/>
            </a:endParaRPr>
          </a:p>
          <a:p>
            <a:pPr marL="457200" indent="-457200" algn="l">
              <a:buFont typeface="Wingdings" panose="05000000000000000000" pitchFamily="2" charset="2"/>
              <a:buChar char="à"/>
            </a:pPr>
            <a:r>
              <a:rPr lang="en-IN" sz="2800" dirty="0" smtClean="0">
                <a:solidFill>
                  <a:schemeClr val="tx1"/>
                </a:solidFill>
                <a:sym typeface="Wingdings" panose="05000000000000000000" pitchFamily="2" charset="2"/>
              </a:rPr>
              <a:t>This System not only provides the consumers a way to satisfy their taste cravings while sitting in their home with few clicks, but also is beneficial to businesses lesser known to consumers but can be attracted with nice ratings and reviews.     </a:t>
            </a:r>
            <a:endParaRPr lang="en-IN" sz="2800" dirty="0">
              <a:solidFill>
                <a:schemeClr val="tx1"/>
              </a:solidFill>
            </a:endParaRPr>
          </a:p>
        </p:txBody>
      </p:sp>
    </p:spTree>
    <p:extLst>
      <p:ext uri="{BB962C8B-B14F-4D97-AF65-F5344CB8AC3E}">
        <p14:creationId xmlns:p14="http://schemas.microsoft.com/office/powerpoint/2010/main" xmlns="" val="395266776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xmlns="" id="{B7FD6193-71FF-4089-9FEC-BE8C47120398}"/>
              </a:ext>
            </a:extLst>
          </p:cNvPr>
          <p:cNvSpPr txBox="1"/>
          <p:nvPr/>
        </p:nvSpPr>
        <p:spPr>
          <a:xfrm>
            <a:off x="2495601" y="2313791"/>
            <a:ext cx="4822795" cy="707886"/>
          </a:xfrm>
          <a:prstGeom prst="rect">
            <a:avLst/>
          </a:prstGeom>
          <a:noFill/>
        </p:spPr>
        <p:txBody>
          <a:bodyPr wrap="none" rtlCol="0">
            <a:spAutoFit/>
          </a:bodyPr>
          <a:lstStyle/>
          <a:p>
            <a:pPr marL="571500" indent="-571500">
              <a:buFont typeface="Wingdings" panose="05000000000000000000" pitchFamily="2" charset="2"/>
              <a:buChar char="q"/>
            </a:pPr>
            <a:r>
              <a:rPr lang="en-IN" sz="4000" dirty="0"/>
              <a:t>INTERNET HELP :-</a:t>
            </a:r>
            <a:endParaRPr lang="en-US" sz="4000" dirty="0"/>
          </a:p>
        </p:txBody>
      </p:sp>
      <p:sp>
        <p:nvSpPr>
          <p:cNvPr id="7" name="Rectangle 6">
            <a:extLst>
              <a:ext uri="{FF2B5EF4-FFF2-40B4-BE49-F238E27FC236}">
                <a16:creationId xmlns:a16="http://schemas.microsoft.com/office/drawing/2014/main" xmlns="" id="{06EE9282-BB77-4150-87BB-51D6A16D51C5}"/>
              </a:ext>
            </a:extLst>
          </p:cNvPr>
          <p:cNvSpPr/>
          <p:nvPr/>
        </p:nvSpPr>
        <p:spPr>
          <a:xfrm>
            <a:off x="4004339" y="570317"/>
            <a:ext cx="4183325" cy="923330"/>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scene3d>
            <a:camera prst="orthographicFront"/>
            <a:lightRig rig="threePt" dir="t"/>
          </a:scene3d>
          <a:sp3d>
            <a:bevelT w="165100" prst="coolSlant"/>
          </a:sp3d>
        </p:spPr>
        <p:txBody>
          <a:bodyPr wrap="none" lIns="91440" tIns="45720" rIns="91440" bIns="45720">
            <a:spAutoFit/>
          </a:bodyPr>
          <a:lstStyle/>
          <a:p>
            <a:pPr algn="ctr"/>
            <a:r>
              <a:rPr lang="en-US"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Bibliography</a:t>
            </a:r>
            <a:endParaRPr lang="en-IN" sz="54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8" name="Rectangle 7">
            <a:extLst>
              <a:ext uri="{FF2B5EF4-FFF2-40B4-BE49-F238E27FC236}">
                <a16:creationId xmlns:a16="http://schemas.microsoft.com/office/drawing/2014/main" xmlns="" id="{F05F4F1F-E3C0-450D-9EE8-6FA6AEB0C33F}"/>
              </a:ext>
            </a:extLst>
          </p:cNvPr>
          <p:cNvSpPr/>
          <p:nvPr/>
        </p:nvSpPr>
        <p:spPr>
          <a:xfrm>
            <a:off x="3431705" y="3021677"/>
            <a:ext cx="4289379" cy="523220"/>
          </a:xfrm>
          <a:prstGeom prst="rect">
            <a:avLst/>
          </a:prstGeom>
        </p:spPr>
        <p:txBody>
          <a:bodyPr wrap="none">
            <a:spAutoFit/>
          </a:bodyPr>
          <a:lstStyle/>
          <a:p>
            <a:pPr marL="1371600" lvl="2" indent="-457200">
              <a:buClr>
                <a:schemeClr val="dk1"/>
              </a:buClr>
              <a:buSzPct val="78000"/>
              <a:buFont typeface="Wingdings" panose="05000000000000000000" pitchFamily="2" charset="2"/>
              <a:buChar char="Ø"/>
            </a:pPr>
            <a:r>
              <a:rPr lang="en-US" sz="2800" dirty="0">
                <a:solidFill>
                  <a:schemeClr val="dk1"/>
                </a:solidFill>
                <a:latin typeface="Arial"/>
                <a:ea typeface="Arial"/>
                <a:cs typeface="Arial"/>
                <a:sym typeface="Arial"/>
              </a:rPr>
              <a:t>www.google.com</a:t>
            </a:r>
            <a:endParaRPr lang="en-US" sz="2800" dirty="0"/>
          </a:p>
        </p:txBody>
      </p:sp>
    </p:spTree>
    <p:extLst>
      <p:ext uri="{BB962C8B-B14F-4D97-AF65-F5344CB8AC3E}">
        <p14:creationId xmlns:p14="http://schemas.microsoft.com/office/powerpoint/2010/main" xmlns="" val="30533144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D4844C7A-DA91-4ECC-B361-CA51B794A45D}"/>
              </a:ext>
            </a:extLst>
          </p:cNvPr>
          <p:cNvSpPr/>
          <p:nvPr/>
        </p:nvSpPr>
        <p:spPr>
          <a:xfrm>
            <a:off x="1711508" y="2189127"/>
            <a:ext cx="8768985" cy="4093428"/>
          </a:xfrm>
          <a:prstGeom prst="rect">
            <a:avLst/>
          </a:prstGeom>
          <a:noFill/>
        </p:spPr>
        <p:txBody>
          <a:bodyPr wrap="square" lIns="91440" tIns="45720" rIns="91440" bIns="45720">
            <a:spAutoFit/>
          </a:bodyPr>
          <a:lstStyle/>
          <a:p>
            <a:pPr marL="285750" indent="-285750">
              <a:buFont typeface="Wingdings" panose="05000000000000000000" pitchFamily="2" charset="2"/>
              <a:buChar char="q"/>
            </a:pPr>
            <a:r>
              <a:rPr lang="en-US" sz="2800" dirty="0">
                <a:solidFill>
                  <a:srgbClr val="00B0F0"/>
                </a:solidFill>
                <a:latin typeface="Arial Black" panose="020B0A04020102020204" pitchFamily="34" charset="0"/>
              </a:rPr>
              <a:t>Profile Module:</a:t>
            </a:r>
          </a:p>
          <a:p>
            <a:r>
              <a:rPr lang="en-US" dirty="0"/>
              <a:t>		</a:t>
            </a:r>
            <a:r>
              <a:rPr lang="en-US" sz="2000" dirty="0">
                <a:latin typeface="Arial" panose="020B0604020202020204" pitchFamily="34" charset="0"/>
                <a:cs typeface="Arial" panose="020B0604020202020204" pitchFamily="34" charset="0"/>
              </a:rPr>
              <a:t>This Module Handles the Profile of every user in system. </a:t>
            </a:r>
            <a:r>
              <a:rPr lang="en-US" sz="2000" dirty="0" smtClean="0">
                <a:latin typeface="Arial" panose="020B0604020202020204" pitchFamily="34" charset="0"/>
                <a:cs typeface="Arial" panose="020B0604020202020204" pitchFamily="34" charset="0"/>
              </a:rPr>
              <a:t>It </a:t>
            </a:r>
            <a:r>
              <a:rPr lang="en-US" sz="2000" dirty="0">
                <a:latin typeface="Arial" panose="020B0604020202020204" pitchFamily="34" charset="0"/>
                <a:cs typeface="Arial" panose="020B0604020202020204" pitchFamily="34" charset="0"/>
              </a:rPr>
              <a:t>shows </a:t>
            </a:r>
            <a:r>
              <a:rPr lang="en-US" sz="2000" dirty="0" smtClean="0">
                <a:latin typeface="Arial" panose="020B0604020202020204" pitchFamily="34" charset="0"/>
                <a:cs typeface="Arial" panose="020B0604020202020204" pitchFamily="34" charset="0"/>
              </a:rPr>
              <a:t>every user’s </a:t>
            </a:r>
            <a:r>
              <a:rPr lang="en-US" sz="2000" dirty="0">
                <a:latin typeface="Arial" panose="020B0604020202020204" pitchFamily="34" charset="0"/>
                <a:cs typeface="Arial" panose="020B0604020202020204" pitchFamily="34" charset="0"/>
              </a:rPr>
              <a:t>profile details like Name, Address, Course etc.</a:t>
            </a:r>
          </a:p>
          <a:p>
            <a:r>
              <a:rPr lang="en-US" dirty="0"/>
              <a:t> </a:t>
            </a:r>
            <a:endParaRPr lang="en-US" dirty="0">
              <a:solidFill>
                <a:srgbClr val="00B0F0"/>
              </a:solidFill>
            </a:endParaRPr>
          </a:p>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Hotel </a:t>
            </a:r>
            <a:r>
              <a:rPr lang="en-US" sz="2800" dirty="0">
                <a:solidFill>
                  <a:srgbClr val="00B0F0"/>
                </a:solidFill>
                <a:latin typeface="Arial Black" panose="020B0A04020102020204" pitchFamily="34" charset="0"/>
              </a:rPr>
              <a:t>Module:</a:t>
            </a:r>
          </a:p>
          <a:p>
            <a:r>
              <a:rPr lang="en-US" dirty="0"/>
              <a:t>		</a:t>
            </a:r>
            <a:r>
              <a:rPr lang="en-US" sz="2000" dirty="0">
                <a:latin typeface="Arial" panose="020B0604020202020204" pitchFamily="34" charset="0"/>
                <a:cs typeface="Arial" panose="020B0604020202020204" pitchFamily="34" charset="0"/>
              </a:rPr>
              <a:t>This Module Handles All </a:t>
            </a:r>
            <a:r>
              <a:rPr lang="en-US" sz="2000" dirty="0" smtClean="0">
                <a:latin typeface="Arial" panose="020B0604020202020204" pitchFamily="34" charset="0"/>
                <a:cs typeface="Arial" panose="020B0604020202020204" pitchFamily="34" charset="0"/>
              </a:rPr>
              <a:t>information related to hotels such as their id’s, their food items, orders and payments received.</a:t>
            </a:r>
            <a:endParaRPr lang="en-US" sz="2000" dirty="0">
              <a:latin typeface="Arial" panose="020B0604020202020204" pitchFamily="34" charset="0"/>
              <a:cs typeface="Arial" panose="020B0604020202020204" pitchFamily="34" charset="0"/>
            </a:endParaRPr>
          </a:p>
          <a:p>
            <a:endParaRPr lang="en-IN" dirty="0"/>
          </a:p>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Payments </a:t>
            </a:r>
            <a:r>
              <a:rPr lang="en-US" sz="2800" dirty="0">
                <a:solidFill>
                  <a:srgbClr val="00B0F0"/>
                </a:solidFill>
                <a:latin typeface="Arial Black" panose="020B0A04020102020204" pitchFamily="34" charset="0"/>
              </a:rPr>
              <a:t>Module:</a:t>
            </a:r>
            <a:r>
              <a:rPr lang="en-IN" sz="2800" dirty="0">
                <a:solidFill>
                  <a:srgbClr val="00B0F0"/>
                </a:solidFill>
                <a:latin typeface="Arial Black" panose="020B0A04020102020204" pitchFamily="34" charset="0"/>
              </a:rPr>
              <a:t> </a:t>
            </a:r>
          </a:p>
          <a:p>
            <a:r>
              <a:rPr lang="en-IN" dirty="0"/>
              <a:t>		</a:t>
            </a:r>
            <a:r>
              <a:rPr lang="en-US" sz="2000" dirty="0">
                <a:latin typeface="Arial" panose="020B0604020202020204" pitchFamily="34" charset="0"/>
                <a:cs typeface="Arial" panose="020B0604020202020204" pitchFamily="34" charset="0"/>
              </a:rPr>
              <a:t>This Module manage all the </a:t>
            </a:r>
            <a:r>
              <a:rPr lang="en-US" sz="2000" dirty="0" smtClean="0">
                <a:latin typeface="Arial" panose="020B0604020202020204" pitchFamily="34" charset="0"/>
                <a:cs typeface="Arial" panose="020B0604020202020204" pitchFamily="34" charset="0"/>
              </a:rPr>
              <a:t>payments made or received by the admin such as salary amounts to the staff, hotel payments, customer payments received etc.</a:t>
            </a:r>
            <a:endParaRPr lang="en-US" sz="2000" dirty="0">
              <a:latin typeface="Arial" panose="020B0604020202020204" pitchFamily="34" charset="0"/>
              <a:cs typeface="Arial" panose="020B0604020202020204" pitchFamily="34" charset="0"/>
            </a:endParaRPr>
          </a:p>
        </p:txBody>
      </p:sp>
      <p:sp>
        <p:nvSpPr>
          <p:cNvPr id="4" name="TextBox 3"/>
          <p:cNvSpPr txBox="1"/>
          <p:nvPr/>
        </p:nvSpPr>
        <p:spPr>
          <a:xfrm>
            <a:off x="4691843" y="476673"/>
            <a:ext cx="3564397" cy="1015663"/>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ln>
            <a:noFill/>
          </a:ln>
          <a:scene3d>
            <a:camera prst="orthographicFront"/>
            <a:lightRig rig="threePt" dir="t"/>
          </a:scene3d>
          <a:sp3d>
            <a:bevelT w="165100" prst="coolSlant"/>
          </a:sp3d>
        </p:spPr>
        <p:style>
          <a:lnRef idx="2">
            <a:schemeClr val="dk1"/>
          </a:lnRef>
          <a:fillRef idx="1">
            <a:schemeClr val="lt1"/>
          </a:fillRef>
          <a:effectRef idx="0">
            <a:schemeClr val="dk1"/>
          </a:effectRef>
          <a:fontRef idx="minor">
            <a:schemeClr val="dk1"/>
          </a:fontRef>
        </p:style>
        <p:txBody>
          <a:bodyPr wrap="square" rtlCol="0">
            <a:spAutoFit/>
          </a:bodyPr>
          <a:lstStyle/>
          <a:p>
            <a:r>
              <a:rPr lang="en-US"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MODULES</a:t>
            </a:r>
            <a:endParaRPr lang="en-IN" sz="6000"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207568" y="48961"/>
            <a:ext cx="2160240" cy="2088232"/>
          </a:xfrm>
          <a:prstGeom prst="rect">
            <a:avLst/>
          </a:prstGeom>
        </p:spPr>
      </p:pic>
    </p:spTree>
    <p:extLst>
      <p:ext uri="{BB962C8B-B14F-4D97-AF65-F5344CB8AC3E}">
        <p14:creationId xmlns:p14="http://schemas.microsoft.com/office/powerpoint/2010/main" xmlns="" val="2749458325"/>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a:extLst>
              <a:ext uri="{FF2B5EF4-FFF2-40B4-BE49-F238E27FC236}">
                <a16:creationId xmlns:a16="http://schemas.microsoft.com/office/drawing/2014/main" xmlns="" id="{5AA59A36-4780-4209-9AFB-5B92806E6088}"/>
              </a:ext>
            </a:extLst>
          </p:cNvPr>
          <p:cNvSpPr/>
          <p:nvPr/>
        </p:nvSpPr>
        <p:spPr>
          <a:xfrm>
            <a:off x="4495800" y="914400"/>
            <a:ext cx="5562600" cy="2971800"/>
          </a:xfrm>
          <a:custGeom>
            <a:avLst/>
            <a:gdLst>
              <a:gd name="connsiteX0" fmla="*/ 0 w 5562600"/>
              <a:gd name="connsiteY0" fmla="*/ 0 h 2667000"/>
              <a:gd name="connsiteX1" fmla="*/ 5562600 w 5562600"/>
              <a:gd name="connsiteY1" fmla="*/ 0 h 2667000"/>
              <a:gd name="connsiteX2" fmla="*/ 5562600 w 5562600"/>
              <a:gd name="connsiteY2" fmla="*/ 2667000 h 2667000"/>
              <a:gd name="connsiteX3" fmla="*/ 0 w 5562600"/>
              <a:gd name="connsiteY3" fmla="*/ 2667000 h 2667000"/>
              <a:gd name="connsiteX4" fmla="*/ 0 w 5562600"/>
              <a:gd name="connsiteY4" fmla="*/ 0 h 2667000"/>
              <a:gd name="connsiteX5" fmla="*/ 333375 w 5562600"/>
              <a:gd name="connsiteY5" fmla="*/ 333375 h 2667000"/>
              <a:gd name="connsiteX6" fmla="*/ 333375 w 5562600"/>
              <a:gd name="connsiteY6" fmla="*/ 2333625 h 2667000"/>
              <a:gd name="connsiteX7" fmla="*/ 5229225 w 5562600"/>
              <a:gd name="connsiteY7" fmla="*/ 2333625 h 2667000"/>
              <a:gd name="connsiteX8" fmla="*/ 5229225 w 5562600"/>
              <a:gd name="connsiteY8" fmla="*/ 333375 h 2667000"/>
              <a:gd name="connsiteX9" fmla="*/ 333375 w 5562600"/>
              <a:gd name="connsiteY9" fmla="*/ 333375 h 266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2600" h="2667000">
                <a:moveTo>
                  <a:pt x="0" y="0"/>
                </a:moveTo>
                <a:lnTo>
                  <a:pt x="5562600" y="0"/>
                </a:lnTo>
                <a:lnTo>
                  <a:pt x="5562600" y="2667000"/>
                </a:lnTo>
                <a:lnTo>
                  <a:pt x="0" y="2667000"/>
                </a:lnTo>
                <a:lnTo>
                  <a:pt x="0" y="0"/>
                </a:lnTo>
                <a:close/>
                <a:moveTo>
                  <a:pt x="333375" y="333375"/>
                </a:moveTo>
                <a:lnTo>
                  <a:pt x="333375" y="2333625"/>
                </a:lnTo>
                <a:lnTo>
                  <a:pt x="5229225" y="2333625"/>
                </a:lnTo>
                <a:lnTo>
                  <a:pt x="5229225" y="333375"/>
                </a:lnTo>
                <a:lnTo>
                  <a:pt x="333375" y="333375"/>
                </a:lnTo>
                <a:close/>
              </a:path>
            </a:pathLst>
          </a:cu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solidFill>
                <a:schemeClr val="tx1"/>
              </a:solidFill>
            </a:endParaRPr>
          </a:p>
        </p:txBody>
      </p:sp>
      <p:pic>
        <p:nvPicPr>
          <p:cNvPr id="3" name="Picture 2" descr="stick-figure-presentation-microsoft-powerpoint-powerpoint-animation-clip-art-ppt-68496a56c5ffd3da8c0c3e90f879809e.png">
            <a:extLst>
              <a:ext uri="{FF2B5EF4-FFF2-40B4-BE49-F238E27FC236}">
                <a16:creationId xmlns:a16="http://schemas.microsoft.com/office/drawing/2014/main" xmlns="" id="{34892493-F4ED-4F9A-A1B3-EEA5126AA7EF}"/>
              </a:ext>
            </a:extLst>
          </p:cNvPr>
          <p:cNvPicPr>
            <a:picLocks noChangeAspect="1"/>
          </p:cNvPicPr>
          <p:nvPr/>
        </p:nvPicPr>
        <p:blipFill>
          <a:blip r:embed="rId2" cstate="print"/>
          <a:stretch>
            <a:fillRect/>
          </a:stretch>
        </p:blipFill>
        <p:spPr>
          <a:xfrm>
            <a:off x="1847528" y="1026410"/>
            <a:ext cx="4398640" cy="4944607"/>
          </a:xfrm>
          <a:prstGeom prst="rect">
            <a:avLst/>
          </a:prstGeom>
        </p:spPr>
      </p:pic>
      <p:sp>
        <p:nvSpPr>
          <p:cNvPr id="5" name="Rectangle 4">
            <a:extLst>
              <a:ext uri="{FF2B5EF4-FFF2-40B4-BE49-F238E27FC236}">
                <a16:creationId xmlns:a16="http://schemas.microsoft.com/office/drawing/2014/main" xmlns="" id="{6B742924-E94F-4694-9A6F-F73225278769}"/>
              </a:ext>
            </a:extLst>
          </p:cNvPr>
          <p:cNvSpPr/>
          <p:nvPr/>
        </p:nvSpPr>
        <p:spPr>
          <a:xfrm>
            <a:off x="4953000" y="1905001"/>
            <a:ext cx="4495800" cy="1015663"/>
          </a:xfrm>
          <a:prstGeom prst="rect">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13500000" scaled="1"/>
            <a:tileRect/>
          </a:gradFill>
          <a:scene3d>
            <a:camera prst="orthographicFront"/>
            <a:lightRig rig="threePt" dir="t"/>
          </a:scene3d>
          <a:sp3d>
            <a:bevelT w="114300" prst="artDeco"/>
          </a:sp3d>
        </p:spPr>
        <p:txBody>
          <a:bodyPr wrap="square" lIns="91440" tIns="45720" rIns="91440" bIns="45720">
            <a:spAutoFit/>
          </a:bodyPr>
          <a:lstStyle/>
          <a:p>
            <a:pPr algn="ctr"/>
            <a:r>
              <a:rPr lang="en-IN" sz="6000" dirty="0">
                <a:ln w="0"/>
                <a:solidFill>
                  <a:schemeClr val="accent1"/>
                </a:solidFill>
                <a:effectLst>
                  <a:outerShdw blurRad="38100" dist="25400" dir="5400000" algn="ctr" rotWithShape="0">
                    <a:srgbClr val="6E747A">
                      <a:alpha val="43000"/>
                    </a:srgbClr>
                  </a:outerShdw>
                </a:effectLst>
              </a:rPr>
              <a:t>THANK YOU</a:t>
            </a:r>
            <a:endParaRPr lang="en-US" sz="60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xmlns="" val="13570227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6DA2251-DD04-4A44-B0E9-128DAFF5267B}"/>
              </a:ext>
            </a:extLst>
          </p:cNvPr>
          <p:cNvSpPr/>
          <p:nvPr/>
        </p:nvSpPr>
        <p:spPr>
          <a:xfrm>
            <a:off x="1789296" y="692697"/>
            <a:ext cx="8686800" cy="5109091"/>
          </a:xfrm>
          <a:prstGeom prst="rect">
            <a:avLst/>
          </a:prstGeom>
          <a:noFill/>
        </p:spPr>
        <p:txBody>
          <a:bodyPr wrap="square" lIns="91440" tIns="45720" rIns="91440" bIns="45720">
            <a:spAutoFit/>
          </a:bodyPr>
          <a:lstStyle/>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Customer support </a:t>
            </a:r>
            <a:r>
              <a:rPr lang="en-US" sz="2800" dirty="0">
                <a:solidFill>
                  <a:srgbClr val="00B0F0"/>
                </a:solidFill>
                <a:latin typeface="Arial Black" panose="020B0A04020102020204" pitchFamily="34" charset="0"/>
              </a:rPr>
              <a:t>Module:</a:t>
            </a:r>
          </a:p>
          <a:p>
            <a:r>
              <a:rPr lang="en-US" dirty="0"/>
              <a:t>		</a:t>
            </a:r>
            <a:r>
              <a:rPr lang="en-US" sz="2000" dirty="0">
                <a:latin typeface="Arial" panose="020B0604020202020204" pitchFamily="34" charset="0"/>
                <a:cs typeface="Arial" panose="020B0604020202020204" pitchFamily="34" charset="0"/>
              </a:rPr>
              <a:t>This module manages all the </a:t>
            </a:r>
            <a:r>
              <a:rPr lang="en-US" sz="2000" dirty="0" smtClean="0">
                <a:latin typeface="Arial" panose="020B0604020202020204" pitchFamily="34" charset="0"/>
                <a:cs typeface="Arial" panose="020B0604020202020204" pitchFamily="34" charset="0"/>
              </a:rPr>
              <a:t>data that deals with customers feedback, their complaints, and all the action taken to solve them. </a:t>
            </a:r>
            <a:endParaRPr lang="en-US" sz="2000" dirty="0">
              <a:latin typeface="Arial" panose="020B0604020202020204" pitchFamily="34" charset="0"/>
              <a:cs typeface="Arial" panose="020B0604020202020204" pitchFamily="34" charset="0"/>
            </a:endParaRPr>
          </a:p>
          <a:p>
            <a:endParaRPr lang="en-US" dirty="0"/>
          </a:p>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Order </a:t>
            </a:r>
            <a:r>
              <a:rPr lang="en-US" sz="2800" dirty="0">
                <a:solidFill>
                  <a:srgbClr val="00B0F0"/>
                </a:solidFill>
                <a:latin typeface="Arial Black" panose="020B0A04020102020204" pitchFamily="34" charset="0"/>
              </a:rPr>
              <a:t>Module:</a:t>
            </a:r>
          </a:p>
          <a:p>
            <a:r>
              <a:rPr lang="en-US" dirty="0"/>
              <a:t>		</a:t>
            </a:r>
            <a:r>
              <a:rPr lang="en-US" sz="2000" dirty="0">
                <a:latin typeface="Arial" panose="020B0604020202020204" pitchFamily="34" charset="0"/>
                <a:cs typeface="Arial" panose="020B0604020202020204" pitchFamily="34" charset="0"/>
              </a:rPr>
              <a:t>This module is used for </a:t>
            </a:r>
            <a:r>
              <a:rPr lang="en-US" sz="2000" dirty="0" smtClean="0">
                <a:latin typeface="Arial" panose="020B0604020202020204" pitchFamily="34" charset="0"/>
                <a:cs typeface="Arial" panose="020B0604020202020204" pitchFamily="34" charset="0"/>
              </a:rPr>
              <a:t>showing all the details regarding customer’s orders such as food items, delivery person details etc. </a:t>
            </a:r>
            <a:endParaRPr lang="en-US" dirty="0"/>
          </a:p>
          <a:p>
            <a:r>
              <a:rPr lang="en-US" dirty="0"/>
              <a:t> </a:t>
            </a:r>
          </a:p>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Delivery </a:t>
            </a:r>
            <a:r>
              <a:rPr lang="en-US" sz="2800" dirty="0">
                <a:solidFill>
                  <a:srgbClr val="00B0F0"/>
                </a:solidFill>
                <a:latin typeface="Arial Black" panose="020B0A04020102020204" pitchFamily="34" charset="0"/>
              </a:rPr>
              <a:t>Module:</a:t>
            </a:r>
          </a:p>
          <a:p>
            <a:r>
              <a:rPr lang="en-US" dirty="0"/>
              <a:t>		</a:t>
            </a:r>
            <a:r>
              <a:rPr lang="en-US" sz="2000" dirty="0">
                <a:latin typeface="Arial" panose="020B0604020202020204" pitchFamily="34" charset="0"/>
                <a:cs typeface="Arial" panose="020B0604020202020204" pitchFamily="34" charset="0"/>
              </a:rPr>
              <a:t>This module manages all </a:t>
            </a:r>
            <a:r>
              <a:rPr lang="en-US" sz="2000" dirty="0" smtClean="0">
                <a:latin typeface="Arial" panose="020B0604020202020204" pitchFamily="34" charset="0"/>
                <a:cs typeface="Arial" panose="020B0604020202020204" pitchFamily="34" charset="0"/>
              </a:rPr>
              <a:t>the details of delivery person, order id’s</a:t>
            </a:r>
          </a:p>
          <a:p>
            <a:r>
              <a:rPr lang="en-US" sz="2000" dirty="0" smtClean="0">
                <a:latin typeface="Arial" panose="020B0604020202020204" pitchFamily="34" charset="0"/>
                <a:cs typeface="Arial" panose="020B0604020202020204" pitchFamily="34" charset="0"/>
              </a:rPr>
              <a:t>Item delivered, time and place to be delivered.</a:t>
            </a:r>
            <a:endParaRPr lang="en-US" sz="2000" dirty="0">
              <a:latin typeface="Arial" panose="020B0604020202020204" pitchFamily="34" charset="0"/>
              <a:cs typeface="Arial" panose="020B0604020202020204" pitchFamily="34" charset="0"/>
            </a:endParaRPr>
          </a:p>
          <a:p>
            <a:endParaRPr lang="en-US" dirty="0"/>
          </a:p>
          <a:p>
            <a:pPr marL="285750" indent="-285750">
              <a:buFont typeface="Wingdings" panose="05000000000000000000" pitchFamily="2" charset="2"/>
              <a:buChar char="q"/>
            </a:pPr>
            <a:r>
              <a:rPr lang="en-US" sz="2800" dirty="0" smtClean="0">
                <a:solidFill>
                  <a:srgbClr val="00B0F0"/>
                </a:solidFill>
                <a:latin typeface="Arial Black" panose="020B0A04020102020204" pitchFamily="34" charset="0"/>
              </a:rPr>
              <a:t>Staff </a:t>
            </a:r>
            <a:r>
              <a:rPr lang="en-US" sz="2800" dirty="0">
                <a:solidFill>
                  <a:srgbClr val="00B0F0"/>
                </a:solidFill>
                <a:latin typeface="Arial Black" panose="020B0A04020102020204" pitchFamily="34" charset="0"/>
              </a:rPr>
              <a:t>Module:</a:t>
            </a:r>
          </a:p>
          <a:p>
            <a:r>
              <a:rPr lang="en-US" dirty="0"/>
              <a:t>		</a:t>
            </a:r>
            <a:r>
              <a:rPr lang="en-US" sz="2000" dirty="0">
                <a:latin typeface="Arial" panose="020B0604020202020204" pitchFamily="34" charset="0"/>
                <a:cs typeface="Arial" panose="020B0604020202020204" pitchFamily="34" charset="0"/>
              </a:rPr>
              <a:t>This module </a:t>
            </a:r>
            <a:r>
              <a:rPr lang="en-US" sz="2000" dirty="0" smtClean="0">
                <a:latin typeface="Arial" panose="020B0604020202020204" pitchFamily="34" charset="0"/>
                <a:cs typeface="Arial" panose="020B0604020202020204" pitchFamily="34" charset="0"/>
              </a:rPr>
              <a:t>manages the details about the staff employed within the organization such as their details and their salary amount.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xmlns="" val="2454880592"/>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0B5AB586-D108-4FC1-8368-649FE654B894}"/>
    </a:ext>
  </a:extLst>
</a:theme>
</file>

<file path=ppt/theme/themeOverride1.xml><?xml version="1.0" encoding="utf-8"?>
<a:themeOverride xmlns:a="http://schemas.openxmlformats.org/drawingml/2006/main">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themeOverride>
</file>

<file path=docProps/app.xml><?xml version="1.0" encoding="utf-8"?>
<Properties xmlns="http://schemas.openxmlformats.org/officeDocument/2006/extended-properties" xmlns:vt="http://schemas.openxmlformats.org/officeDocument/2006/docPropsVTypes">
  <Template/>
  <TotalTime>746</TotalTime>
  <Words>1658</Words>
  <Application>Microsoft Office PowerPoint</Application>
  <PresentationFormat>Custom</PresentationFormat>
  <Paragraphs>512</Paragraphs>
  <Slides>81</Slides>
  <Notes>0</Notes>
  <HiddenSlides>0</HiddenSlides>
  <MMClips>0</MMClips>
  <ScaleCrop>false</ScaleCrop>
  <HeadingPairs>
    <vt:vector size="4" baseType="variant">
      <vt:variant>
        <vt:lpstr>Theme</vt:lpstr>
      </vt:variant>
      <vt:variant>
        <vt:i4>1</vt:i4>
      </vt:variant>
      <vt:variant>
        <vt:lpstr>Slide Titles</vt:lpstr>
      </vt:variant>
      <vt:variant>
        <vt:i4>81</vt:i4>
      </vt:variant>
    </vt:vector>
  </HeadingPairs>
  <TitlesOfParts>
    <vt:vector size="82" baseType="lpstr">
      <vt:lpstr>Facet</vt:lpstr>
      <vt:lpstr>Slide 1</vt:lpstr>
      <vt:lpstr>Slide 2</vt:lpstr>
      <vt:lpstr>Acknowledgement :   It  is our great pleasure to acknowledge the contribution and assistance of a few individuals to this effort. We acknowledge here our debt to those who have contributed significantly to this project.   We would like to express our special thanks of gratitude to Silver Oak College for allowing us to develop this project. We are also indebted to our faculty and guide Unnati Parmar for motivating us and fostering feelings towards our ability. We sincerely acknowledge that without support this project would not have been feasible.   Our thanks goes to all the faculty members of Silver Oak college of Computer Applications. Finally, we would like to thank everyone who directly or indirectly helped us in the project within the limited time frame.     </vt:lpstr>
      <vt:lpstr>Slide 4</vt:lpstr>
      <vt:lpstr>Slide 5</vt:lpstr>
      <vt:lpstr>Slide 6</vt:lpstr>
      <vt:lpstr>Slide 7</vt:lpstr>
      <vt:lpstr>Slide 8</vt:lpstr>
      <vt:lpstr>Slide 9</vt:lpstr>
      <vt:lpstr>What is a DFD?</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User_Master</vt:lpstr>
      <vt:lpstr>Hotel_Master</vt:lpstr>
      <vt:lpstr>FOOD_ITEMS</vt:lpstr>
      <vt:lpstr>Customer_Support_M</vt:lpstr>
      <vt:lpstr>Payment</vt:lpstr>
      <vt:lpstr>Delivery</vt:lpstr>
      <vt:lpstr>Order</vt:lpstr>
      <vt:lpstr>Slide 38</vt:lpstr>
      <vt:lpstr>Identification page</vt:lpstr>
      <vt:lpstr>Slide 40</vt:lpstr>
      <vt:lpstr>Admin-Site</vt:lpstr>
      <vt:lpstr>Admin login-window</vt:lpstr>
      <vt:lpstr>Login with wrong Email</vt:lpstr>
      <vt:lpstr>Slide 44</vt:lpstr>
      <vt:lpstr>Slide 45</vt:lpstr>
      <vt:lpstr>Slide 46</vt:lpstr>
      <vt:lpstr>Slide 47</vt:lpstr>
      <vt:lpstr>Slide 48</vt:lpstr>
      <vt:lpstr>Slide 49</vt:lpstr>
      <vt:lpstr>Slide 50</vt:lpstr>
      <vt:lpstr>Slide 51</vt:lpstr>
      <vt:lpstr>Slide 52</vt:lpstr>
      <vt:lpstr>Slide 53</vt:lpstr>
      <vt:lpstr>Consumer-side</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Hotel-side</vt:lpstr>
      <vt:lpstr>Slide 69</vt:lpstr>
      <vt:lpstr>Slide 70</vt:lpstr>
      <vt:lpstr>Slide 71</vt:lpstr>
      <vt:lpstr>Slide 72</vt:lpstr>
      <vt:lpstr>Slide 73</vt:lpstr>
      <vt:lpstr>Slide 74</vt:lpstr>
      <vt:lpstr>Slide 75</vt:lpstr>
      <vt:lpstr>Slide 76</vt:lpstr>
      <vt:lpstr>Slide 77</vt:lpstr>
      <vt:lpstr>Conclusion</vt:lpstr>
      <vt:lpstr>Slide 79</vt:lpstr>
      <vt:lpstr>Slide 80</vt:lpstr>
      <vt:lpstr>Slide 81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a DFD?</dc:title>
  <dc:creator>Ram Kumar</dc:creator>
  <cp:lastModifiedBy>HP</cp:lastModifiedBy>
  <cp:revision>114</cp:revision>
  <dcterms:created xsi:type="dcterms:W3CDTF">2022-10-13T14:35:37Z</dcterms:created>
  <dcterms:modified xsi:type="dcterms:W3CDTF">2024-04-26T04:35:47Z</dcterms:modified>
</cp:coreProperties>
</file>

<file path=docProps/thumbnail.jpeg>
</file>